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notesMasterIdLst>
    <p:notesMasterId r:id="rId28"/>
  </p:notesMasterIdLst>
  <p:sldIdLst>
    <p:sldId id="299" r:id="rId2"/>
    <p:sldId id="263" r:id="rId3"/>
    <p:sldId id="258" r:id="rId4"/>
    <p:sldId id="259" r:id="rId5"/>
    <p:sldId id="260" r:id="rId6"/>
    <p:sldId id="256" r:id="rId7"/>
    <p:sldId id="291" r:id="rId8"/>
    <p:sldId id="282" r:id="rId9"/>
    <p:sldId id="309" r:id="rId10"/>
    <p:sldId id="261" r:id="rId11"/>
    <p:sldId id="264" r:id="rId12"/>
    <p:sldId id="301" r:id="rId13"/>
    <p:sldId id="302" r:id="rId14"/>
    <p:sldId id="310" r:id="rId15"/>
    <p:sldId id="305" r:id="rId16"/>
    <p:sldId id="296" r:id="rId17"/>
    <p:sldId id="320" r:id="rId18"/>
    <p:sldId id="322" r:id="rId19"/>
    <p:sldId id="277" r:id="rId20"/>
    <p:sldId id="273" r:id="rId21"/>
    <p:sldId id="274" r:id="rId22"/>
    <p:sldId id="276" r:id="rId23"/>
    <p:sldId id="279" r:id="rId24"/>
    <p:sldId id="283" r:id="rId25"/>
    <p:sldId id="275" r:id="rId26"/>
    <p:sldId id="32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79" autoAdjust="0"/>
    <p:restoredTop sz="94730" autoAdjust="0"/>
  </p:normalViewPr>
  <p:slideViewPr>
    <p:cSldViewPr>
      <p:cViewPr varScale="1">
        <p:scale>
          <a:sx n="66" d="100"/>
          <a:sy n="66" d="100"/>
        </p:scale>
        <p:origin x="1492" y="44"/>
      </p:cViewPr>
      <p:guideLst>
        <p:guide orient="horz" pos="2160"/>
        <p:guide pos="2880"/>
      </p:guideLst>
    </p:cSldViewPr>
  </p:slideViewPr>
  <p:outlineViewPr>
    <p:cViewPr>
      <p:scale>
        <a:sx n="33" d="100"/>
        <a:sy n="33" d="100"/>
      </p:scale>
      <p:origin x="0" y="1742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A437D-DA70-4CD2-8904-7FB97EBF6A4B}" type="datetimeFigureOut">
              <a:rPr lang="en-US" smtClean="0"/>
              <a:pPr/>
              <a:t>4/8/2022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85C85-6255-4B13-B767-00DBFEDB38E4}" type="slidenum">
              <a:rPr lang="en-US" smtClean="0"/>
              <a:pPr/>
              <a:t>‹#›</a:t>
            </a:fld>
            <a:endParaRPr lang="en-US"/>
          </a:p>
        </p:txBody>
      </p:sp>
    </p:spTree>
    <p:extLst>
      <p:ext uri="{BB962C8B-B14F-4D97-AF65-F5344CB8AC3E}">
        <p14:creationId xmlns:p14="http://schemas.microsoft.com/office/powerpoint/2010/main" val="392054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985C85-6255-4B13-B767-00DBFEDB38E4}" type="slidenum">
              <a:rPr lang="en-US" smtClean="0"/>
              <a:pPr/>
              <a:t>3</a:t>
            </a:fld>
            <a:endParaRPr lang="en-US"/>
          </a:p>
        </p:txBody>
      </p:sp>
    </p:spTree>
    <p:extLst>
      <p:ext uri="{BB962C8B-B14F-4D97-AF65-F5344CB8AC3E}">
        <p14:creationId xmlns:p14="http://schemas.microsoft.com/office/powerpoint/2010/main" val="64008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C68A3-1695-4BF0-AEDC-886795AC64D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3322559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C68A3-1695-4BF0-AEDC-886795AC64D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234506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C68A3-1695-4BF0-AEDC-886795AC64D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381887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C68A3-1695-4BF0-AEDC-886795AC64D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295513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C68A3-1695-4BF0-AEDC-886795AC64D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77572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C68A3-1695-4BF0-AEDC-886795AC64D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395246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C68A3-1695-4BF0-AEDC-886795AC64DF}" type="datetimeFigureOut">
              <a:rPr lang="en-US" smtClean="0"/>
              <a:pPr/>
              <a:t>4/8/2022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382106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C68A3-1695-4BF0-AEDC-886795AC64DF}" type="datetimeFigureOut">
              <a:rPr lang="en-US" smtClean="0"/>
              <a:pPr/>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183304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C68A3-1695-4BF0-AEDC-886795AC64DF}" type="datetimeFigureOut">
              <a:rPr lang="en-US" smtClean="0"/>
              <a:pPr/>
              <a:t>4/8/2022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377902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C68A3-1695-4BF0-AEDC-886795AC64D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1509692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C68A3-1695-4BF0-AEDC-886795AC64D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A7DBD-83BD-4610-8E62-24E25A6A200A}" type="slidenum">
              <a:rPr lang="en-US" smtClean="0"/>
              <a:pPr/>
              <a:t>‹#›</a:t>
            </a:fld>
            <a:endParaRPr lang="en-US"/>
          </a:p>
        </p:txBody>
      </p:sp>
    </p:spTree>
    <p:extLst>
      <p:ext uri="{BB962C8B-B14F-4D97-AF65-F5344CB8AC3E}">
        <p14:creationId xmlns:p14="http://schemas.microsoft.com/office/powerpoint/2010/main" val="209636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1DC68A3-1695-4BF0-AEDC-886795AC64DF}" type="datetimeFigureOut">
              <a:rPr lang="en-US" smtClean="0"/>
              <a:pPr/>
              <a:t>4/8/2022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0A7DBD-83BD-4610-8E62-24E25A6A200A}" type="slidenum">
              <a:rPr lang="en-US" smtClean="0"/>
              <a:pPr/>
              <a:t>‹#›</a:t>
            </a:fld>
            <a:endParaRPr lang="en-US"/>
          </a:p>
        </p:txBody>
      </p:sp>
    </p:spTree>
    <p:extLst>
      <p:ext uri="{BB962C8B-B14F-4D97-AF65-F5344CB8AC3E}">
        <p14:creationId xmlns:p14="http://schemas.microsoft.com/office/powerpoint/2010/main" val="2026173503"/>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78987" y="4918326"/>
            <a:ext cx="1965013" cy="1976437"/>
          </a:xfrm>
          <a:prstGeom prst="rect">
            <a:avLst/>
          </a:prstGeom>
          <a:effectLst>
            <a:outerShdw blurRad="50800" dist="50800" dir="5400000" algn="ctr" rotWithShape="0">
              <a:schemeClr val="bg1">
                <a:alpha val="0"/>
              </a:schemeClr>
            </a:outerShdw>
          </a:effectLst>
        </p:spPr>
      </p:pic>
      <p:sp>
        <p:nvSpPr>
          <p:cNvPr id="9" name="object 4"/>
          <p:cNvSpPr/>
          <p:nvPr/>
        </p:nvSpPr>
        <p:spPr>
          <a:xfrm>
            <a:off x="1763688" y="6022848"/>
            <a:ext cx="4968552"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pPr algn="ctr"/>
            <a:r>
              <a:rPr lang="en-US" sz="2400" b="1" dirty="0" smtClean="0">
                <a:solidFill>
                  <a:schemeClr val="bg1"/>
                </a:solidFill>
              </a:rPr>
              <a:t>GYNAECOLOGY 20th</a:t>
            </a:r>
            <a:r>
              <a:rPr lang="en-US" sz="2400" b="1" dirty="0">
                <a:solidFill>
                  <a:schemeClr val="bg1"/>
                </a:solidFill>
              </a:rPr>
              <a:t>	</a:t>
            </a:r>
            <a:endParaRPr lang="en-US" sz="2400" b="1" dirty="0" smtClean="0">
              <a:solidFill>
                <a:schemeClr val="bg1"/>
              </a:solidFill>
            </a:endParaRPr>
          </a:p>
          <a:p>
            <a:pPr algn="ctr"/>
            <a:r>
              <a:rPr lang="en-US" sz="2400" b="1" dirty="0" smtClean="0">
                <a:solidFill>
                  <a:schemeClr val="bg1"/>
                </a:solidFill>
              </a:rPr>
              <a:t>EDITION by Ten Teachers</a:t>
            </a:r>
            <a:endParaRPr sz="2400" b="1" dirty="0">
              <a:solidFill>
                <a:schemeClr val="bg1"/>
              </a:solidFill>
            </a:endParaRPr>
          </a:p>
        </p:txBody>
      </p:sp>
      <p:sp>
        <p:nvSpPr>
          <p:cNvPr id="10" name="Rectangle 9"/>
          <p:cNvSpPr/>
          <p:nvPr/>
        </p:nvSpPr>
        <p:spPr>
          <a:xfrm>
            <a:off x="1475656" y="1628800"/>
            <a:ext cx="6732212" cy="2893100"/>
          </a:xfrm>
          <a:prstGeom prst="rect">
            <a:avLst/>
          </a:prstGeom>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2800" b="1" kern="0" dirty="0" smtClean="0">
                <a:solidFill>
                  <a:srgbClr val="000000"/>
                </a:solidFill>
                <a:latin typeface="Times New Roman" pitchFamily="18" charset="0"/>
                <a:cs typeface="Times New Roman" pitchFamily="18" charset="0"/>
              </a:rPr>
              <a:t>REPRODUCTIVE BLOCK </a:t>
            </a:r>
            <a:endParaRPr kumimoji="0" lang="en-US" sz="2800" b="1" i="0" u="none" strike="noStrike" kern="0" cap="none" spc="0" normalizeH="0" baseline="0" noProof="0" dirty="0" smtClean="0">
              <a:ln>
                <a:noFill/>
              </a:ln>
              <a:solidFill>
                <a:srgbClr val="000000"/>
              </a:solidFill>
              <a:effectLst/>
              <a:uLnTx/>
              <a:uFillTx/>
              <a:latin typeface="Times New Roman" pitchFamily="18" charset="0"/>
              <a:cs typeface="Times New Roman" pitchFamily="18" charset="0"/>
            </a:endParaRPr>
          </a:p>
          <a:p>
            <a:pPr lvl="0" fontAlgn="base">
              <a:spcBef>
                <a:spcPct val="0"/>
              </a:spcBef>
              <a:spcAft>
                <a:spcPct val="0"/>
              </a:spcAft>
              <a:defRPr/>
            </a:pPr>
            <a:r>
              <a:rPr lang="en-US" b="1" kern="0" dirty="0" smtClean="0">
                <a:solidFill>
                  <a:srgbClr val="000000"/>
                </a:solidFill>
              </a:rPr>
              <a:t>Lecture </a:t>
            </a:r>
            <a:r>
              <a:rPr lang="en-US" b="1" kern="0" dirty="0" smtClean="0">
                <a:solidFill>
                  <a:srgbClr val="000000"/>
                </a:solidFill>
              </a:rPr>
              <a:t> 2</a:t>
            </a:r>
            <a:endParaRPr lang="en-US" b="1" kern="0" dirty="0">
              <a:solidFill>
                <a:srgbClr val="000000"/>
              </a:solidFill>
            </a:endParaRPr>
          </a:p>
          <a:p>
            <a:pPr lvl="0" fontAlgn="base">
              <a:spcBef>
                <a:spcPct val="0"/>
              </a:spcBef>
              <a:spcAft>
                <a:spcPct val="0"/>
              </a:spcAft>
              <a:defRPr/>
            </a:pPr>
            <a:r>
              <a:rPr lang="en-US" b="1" kern="0" dirty="0" smtClean="0">
                <a:solidFill>
                  <a:srgbClr val="000000"/>
                </a:solidFill>
              </a:rPr>
              <a:t>Duration : 1 hour </a:t>
            </a:r>
          </a:p>
          <a:p>
            <a:pPr lvl="0" algn="ctr" fontAlgn="base">
              <a:spcBef>
                <a:spcPct val="0"/>
              </a:spcBef>
              <a:spcAft>
                <a:spcPct val="0"/>
              </a:spcAft>
              <a:defRPr/>
            </a:pPr>
            <a:r>
              <a:rPr lang="en-US" sz="3200" b="1" dirty="0">
                <a:solidFill>
                  <a:srgbClr val="FF0000"/>
                </a:solidFill>
              </a:rPr>
              <a:t>PHYSIOLOGICAL CHANGES IN PREGNANCY</a:t>
            </a:r>
            <a:r>
              <a:rPr lang="en-US" sz="3200" dirty="0"/>
              <a:t/>
            </a:r>
            <a:br>
              <a:rPr lang="en-US" sz="3200" dirty="0"/>
            </a:br>
            <a:r>
              <a:rPr lang="en-US" b="1" i="1" dirty="0" smtClean="0">
                <a:solidFill>
                  <a:srgbClr val="FF0000"/>
                </a:solidFill>
                <a:latin typeface="Times New Roman" pitchFamily="18" charset="0"/>
                <a:cs typeface="Times New Roman" pitchFamily="18" charset="0"/>
              </a:rPr>
              <a:t>Presented by </a:t>
            </a:r>
          </a:p>
          <a:p>
            <a:pPr algn="ctr" fontAlgn="base">
              <a:spcBef>
                <a:spcPct val="0"/>
              </a:spcBef>
              <a:spcAft>
                <a:spcPct val="0"/>
              </a:spcAft>
              <a:defRPr/>
            </a:pPr>
            <a:r>
              <a:rPr lang="en-US" b="1" i="1" dirty="0" smtClean="0">
                <a:solidFill>
                  <a:srgbClr val="FF0000"/>
                </a:solidFill>
                <a:latin typeface="Times New Roman" pitchFamily="18" charset="0"/>
                <a:cs typeface="Times New Roman" pitchFamily="18" charset="0"/>
              </a:rPr>
              <a:t>Dr.RAYA MUSLIM AL HASSAN</a:t>
            </a:r>
            <a:endParaRPr lang="en-US" sz="1600" b="1" i="1" dirty="0">
              <a:solidFill>
                <a:srgbClr val="FF0000"/>
              </a:solidFill>
              <a:latin typeface="Times New Roman" pitchFamily="18" charset="0"/>
              <a:cs typeface="Times New Roman" pitchFamily="18"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b="1" i="0" u="none" strike="noStrike" kern="0" cap="none" spc="0" normalizeH="0" baseline="0" noProof="0" dirty="0">
              <a:ln>
                <a:noFill/>
              </a:ln>
              <a:solidFill>
                <a:srgbClr val="000000"/>
              </a:solidFill>
              <a:effectLst/>
              <a:uLnTx/>
              <a:uFillTx/>
            </a:endParaRPr>
          </a:p>
        </p:txBody>
      </p:sp>
      <p:sp>
        <p:nvSpPr>
          <p:cNvPr id="11" name="Rectangle 10"/>
          <p:cNvSpPr/>
          <p:nvPr/>
        </p:nvSpPr>
        <p:spPr>
          <a:xfrm>
            <a:off x="1115616" y="4005064"/>
            <a:ext cx="8086808" cy="1938992"/>
          </a:xfrm>
          <a:prstGeom prst="rect">
            <a:avLst/>
          </a:prstGeom>
        </p:spPr>
        <p:txBody>
          <a:bodyPr wrap="square">
            <a:spAutoFit/>
          </a:bodyPr>
          <a:lstStyle/>
          <a:p>
            <a:pPr algn="l" fontAlgn="base">
              <a:spcBef>
                <a:spcPct val="0"/>
              </a:spcBef>
              <a:spcAft>
                <a:spcPct val="0"/>
              </a:spcAft>
            </a:pPr>
            <a:r>
              <a:rPr lang="en-US" sz="2400" b="1" dirty="0" smtClean="0">
                <a:solidFill>
                  <a:srgbClr val="000000"/>
                </a:solidFill>
                <a:cs typeface="+mj-cs"/>
              </a:rPr>
              <a:t>Block </a:t>
            </a:r>
            <a:r>
              <a:rPr lang="en-US" sz="2400" b="1" dirty="0">
                <a:solidFill>
                  <a:srgbClr val="000000"/>
                </a:solidFill>
                <a:cs typeface="+mj-cs"/>
              </a:rPr>
              <a:t>staff</a:t>
            </a:r>
            <a:r>
              <a:rPr lang="en-US" sz="2400" b="1" dirty="0" smtClean="0">
                <a:solidFill>
                  <a:srgbClr val="000000"/>
                </a:solidFill>
                <a:cs typeface="+mj-cs"/>
              </a:rPr>
              <a:t>:</a:t>
            </a:r>
          </a:p>
          <a:p>
            <a:pPr fontAlgn="base">
              <a:spcBef>
                <a:spcPct val="0"/>
              </a:spcBef>
              <a:spcAft>
                <a:spcPct val="0"/>
              </a:spcAft>
            </a:pPr>
            <a:r>
              <a:rPr lang="en-US" sz="2400" dirty="0" smtClean="0">
                <a:solidFill>
                  <a:srgbClr val="FF0000"/>
                </a:solidFill>
                <a:cs typeface="+mj-cs"/>
              </a:rPr>
              <a:t>Dr.Raya Muslim Al Hassan (module leader)          </a:t>
            </a:r>
            <a:endParaRPr lang="en-US" sz="2400" dirty="0" smtClean="0">
              <a:solidFill>
                <a:srgbClr val="000000"/>
              </a:solidFill>
              <a:cs typeface="+mj-cs"/>
            </a:endParaRPr>
          </a:p>
          <a:p>
            <a:pPr fontAlgn="base">
              <a:spcBef>
                <a:spcPct val="0"/>
              </a:spcBef>
              <a:spcAft>
                <a:spcPct val="0"/>
              </a:spcAft>
            </a:pPr>
            <a:r>
              <a:rPr lang="en-US" sz="2400" dirty="0" err="1" smtClean="0">
                <a:solidFill>
                  <a:srgbClr val="000000"/>
                </a:solidFill>
              </a:rPr>
              <a:t>Dr.Marwa</a:t>
            </a:r>
            <a:r>
              <a:rPr lang="en-US" sz="2400" dirty="0" smtClean="0">
                <a:solidFill>
                  <a:srgbClr val="000000"/>
                </a:solidFill>
              </a:rPr>
              <a:t> </a:t>
            </a:r>
            <a:r>
              <a:rPr lang="en-US" sz="2400" dirty="0" err="1">
                <a:solidFill>
                  <a:srgbClr val="000000"/>
                </a:solidFill>
              </a:rPr>
              <a:t>S</a:t>
            </a:r>
            <a:r>
              <a:rPr lang="en-US" sz="2400" dirty="0" err="1" smtClean="0">
                <a:solidFill>
                  <a:srgbClr val="000000"/>
                </a:solidFill>
              </a:rPr>
              <a:t>adik</a:t>
            </a:r>
            <a:r>
              <a:rPr lang="en-US" sz="2400" dirty="0" smtClean="0">
                <a:solidFill>
                  <a:srgbClr val="000000"/>
                </a:solidFill>
              </a:rPr>
              <a:t>  </a:t>
            </a:r>
            <a:r>
              <a:rPr lang="en-US" sz="2400" dirty="0" smtClean="0">
                <a:solidFill>
                  <a:srgbClr val="000000"/>
                </a:solidFill>
                <a:cs typeface="+mj-cs"/>
              </a:rPr>
              <a:t>(</a:t>
            </a:r>
            <a:r>
              <a:rPr lang="en-US" sz="2400" dirty="0" err="1" smtClean="0">
                <a:solidFill>
                  <a:srgbClr val="000000"/>
                </a:solidFill>
                <a:cs typeface="+mj-cs"/>
              </a:rPr>
              <a:t>coleader</a:t>
            </a:r>
            <a:r>
              <a:rPr lang="en-US" sz="2400" dirty="0" smtClean="0">
                <a:solidFill>
                  <a:srgbClr val="000000"/>
                </a:solidFill>
                <a:cs typeface="+mj-cs"/>
              </a:rPr>
              <a:t>)                                             </a:t>
            </a:r>
          </a:p>
          <a:p>
            <a:pPr fontAlgn="base">
              <a:spcBef>
                <a:spcPct val="0"/>
              </a:spcBef>
              <a:spcAft>
                <a:spcPct val="0"/>
              </a:spcAft>
            </a:pPr>
            <a:r>
              <a:rPr lang="en-US" sz="2400" dirty="0" smtClean="0">
                <a:solidFill>
                  <a:srgbClr val="000000"/>
                </a:solidFill>
              </a:rPr>
              <a:t>Dr. Abdul </a:t>
            </a:r>
            <a:r>
              <a:rPr lang="en-US" sz="2400" dirty="0" err="1" smtClean="0">
                <a:solidFill>
                  <a:srgbClr val="000000"/>
                </a:solidFill>
              </a:rPr>
              <a:t>kareem</a:t>
            </a:r>
            <a:r>
              <a:rPr lang="en-US" sz="2400" dirty="0" smtClean="0">
                <a:solidFill>
                  <a:srgbClr val="000000"/>
                </a:solidFill>
              </a:rPr>
              <a:t> Hussain </a:t>
            </a:r>
            <a:r>
              <a:rPr lang="en-US" sz="2400" dirty="0" err="1">
                <a:solidFill>
                  <a:srgbClr val="000000"/>
                </a:solidFill>
              </a:rPr>
              <a:t>S</a:t>
            </a:r>
            <a:r>
              <a:rPr lang="en-US" sz="2400" dirty="0" err="1" smtClean="0">
                <a:solidFill>
                  <a:srgbClr val="000000"/>
                </a:solidFill>
              </a:rPr>
              <a:t>ubber</a:t>
            </a:r>
            <a:r>
              <a:rPr lang="en-US" sz="2400" dirty="0" smtClean="0">
                <a:solidFill>
                  <a:srgbClr val="000000"/>
                </a:solidFill>
              </a:rPr>
              <a:t> </a:t>
            </a:r>
          </a:p>
          <a:p>
            <a:pPr fontAlgn="base">
              <a:spcBef>
                <a:spcPct val="0"/>
              </a:spcBef>
              <a:spcAft>
                <a:spcPct val="0"/>
              </a:spcAft>
            </a:pPr>
            <a:r>
              <a:rPr lang="en-US" sz="2400" dirty="0" err="1" smtClean="0">
                <a:solidFill>
                  <a:srgbClr val="000000"/>
                </a:solidFill>
              </a:rPr>
              <a:t>Dr.Alaa</a:t>
            </a:r>
            <a:r>
              <a:rPr lang="en-US" sz="2400" dirty="0" smtClean="0">
                <a:solidFill>
                  <a:srgbClr val="000000"/>
                </a:solidFill>
              </a:rPr>
              <a:t> </a:t>
            </a:r>
            <a:r>
              <a:rPr lang="en-US" sz="2400" dirty="0" err="1" smtClean="0">
                <a:solidFill>
                  <a:srgbClr val="000000"/>
                </a:solidFill>
              </a:rPr>
              <a:t>Hufdhi</a:t>
            </a:r>
            <a:endParaRPr lang="en-US" sz="2400" dirty="0" smtClean="0">
              <a:solidFill>
                <a:srgbClr val="000000"/>
              </a:solidFill>
            </a:endParaRPr>
          </a:p>
        </p:txBody>
      </p:sp>
      <p:sp>
        <p:nvSpPr>
          <p:cNvPr id="12" name="Rectangle 11"/>
          <p:cNvSpPr/>
          <p:nvPr/>
        </p:nvSpPr>
        <p:spPr>
          <a:xfrm>
            <a:off x="1547664" y="746701"/>
            <a:ext cx="5907406" cy="954107"/>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00000"/>
                </a:solidFill>
                <a:effectLst/>
                <a:uLnTx/>
                <a:uFillTx/>
              </a:rPr>
              <a:t>Academic year 2021-2022</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b="1" kern="0" dirty="0" smtClean="0">
                <a:solidFill>
                  <a:srgbClr val="000000"/>
                </a:solidFill>
              </a:rPr>
              <a:t>5</a:t>
            </a:r>
            <a:r>
              <a:rPr lang="en-US" sz="2800" b="1" kern="0" baseline="30000" dirty="0" smtClean="0">
                <a:solidFill>
                  <a:srgbClr val="000000"/>
                </a:solidFill>
              </a:rPr>
              <a:t>th</a:t>
            </a:r>
            <a:r>
              <a:rPr lang="en-US" sz="2800" b="1" kern="0" dirty="0" smtClean="0">
                <a:solidFill>
                  <a:srgbClr val="000000"/>
                </a:solidFill>
              </a:rPr>
              <a:t> year </a:t>
            </a:r>
            <a:endParaRPr kumimoji="0" lang="en-US" sz="2800" b="1" i="0" u="none" strike="noStrike" kern="0" cap="none" spc="0" normalizeH="0" baseline="0" noProof="0" dirty="0" smtClean="0">
              <a:ln>
                <a:noFill/>
              </a:ln>
              <a:solidFill>
                <a:srgbClr val="000000"/>
              </a:solidFill>
              <a:effectLst/>
              <a:uLnTx/>
              <a:uFillTx/>
            </a:endParaRPr>
          </a:p>
        </p:txBody>
      </p:sp>
      <p:sp>
        <p:nvSpPr>
          <p:cNvPr id="13"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90600"/>
            <a:ext cx="8443664" cy="4893647"/>
          </a:xfrm>
          <a:prstGeom prst="rect">
            <a:avLst/>
          </a:prstGeom>
        </p:spPr>
        <p:txBody>
          <a:bodyPr wrap="square">
            <a:spAutoFit/>
          </a:bodyPr>
          <a:lstStyle/>
          <a:p>
            <a:pPr marL="342900" indent="-342900" algn="just">
              <a:buFont typeface="Wingdings" pitchFamily="2" charset="2"/>
              <a:buChar char="Ø"/>
            </a:pPr>
            <a:r>
              <a:rPr lang="en-US" sz="2400" dirty="0">
                <a:solidFill>
                  <a:schemeClr val="tx1">
                    <a:lumMod val="95000"/>
                  </a:schemeClr>
                </a:solidFill>
              </a:rPr>
              <a:t>There are also significant changes in the anticoagulant system, there is a reduction in the concentration of protein S and </a:t>
            </a:r>
            <a:r>
              <a:rPr lang="en-US" sz="2400" dirty="0" err="1">
                <a:solidFill>
                  <a:schemeClr val="tx1">
                    <a:lumMod val="95000"/>
                  </a:schemeClr>
                </a:solidFill>
              </a:rPr>
              <a:t>antithrombin</a:t>
            </a:r>
            <a:r>
              <a:rPr lang="en-US" sz="2400" dirty="0">
                <a:solidFill>
                  <a:schemeClr val="tx1">
                    <a:lumMod val="95000"/>
                  </a:schemeClr>
                </a:solidFill>
              </a:rPr>
              <a:t>  III concentrations while protein C, which inactivates Factors V and VIII, is probably unchanged in pregnancy.</a:t>
            </a:r>
          </a:p>
          <a:p>
            <a:pPr marL="342900" indent="-342900" algn="just">
              <a:buFont typeface="Wingdings" pitchFamily="2" charset="2"/>
              <a:buChar char="Ø"/>
            </a:pPr>
            <a:r>
              <a:rPr lang="en-US" sz="2400" dirty="0" smtClean="0"/>
              <a:t>Plasma </a:t>
            </a:r>
            <a:r>
              <a:rPr lang="en-US" sz="2400" dirty="0" err="1" smtClean="0"/>
              <a:t>fibrinolytic</a:t>
            </a:r>
            <a:r>
              <a:rPr lang="en-US" sz="2400" dirty="0" smtClean="0"/>
              <a:t> activity is decreased during pregnancy and </a:t>
            </a:r>
            <a:r>
              <a:rPr lang="en-US" sz="2400" dirty="0" err="1" smtClean="0"/>
              <a:t>labour</a:t>
            </a:r>
            <a:r>
              <a:rPr lang="en-US" sz="2400" dirty="0" smtClean="0"/>
              <a:t>, but returns to non-pregnant values within an hour of delivery of the placenta, suggesting strongly that the control of fibrinolysis during pregnancy is significantly affected by </a:t>
            </a:r>
            <a:r>
              <a:rPr lang="en-US" sz="2400" dirty="0" err="1" smtClean="0"/>
              <a:t>placentally</a:t>
            </a:r>
            <a:r>
              <a:rPr lang="en-US" sz="2400" dirty="0" smtClean="0"/>
              <a:t> derived mediators ( plasminogen activator inhibitor II (PAI-II)). </a:t>
            </a:r>
            <a:endParaRPr lang="en-US" sz="2400" dirty="0"/>
          </a:p>
        </p:txBody>
      </p:sp>
      <p:sp>
        <p:nvSpPr>
          <p:cNvPr id="3" name="object 4"/>
          <p:cNvSpPr/>
          <p:nvPr/>
        </p:nvSpPr>
        <p:spPr>
          <a:xfrm>
            <a:off x="21791" y="29488"/>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4"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5"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6"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8"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
        <p:nvSpPr>
          <p:cNvPr id="14" name="object 6"/>
          <p:cNvSpPr/>
          <p:nvPr/>
        </p:nvSpPr>
        <p:spPr>
          <a:xfrm>
            <a:off x="4371813" y="135374"/>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en-US" dirty="0" err="1" smtClean="0">
                <a:solidFill>
                  <a:srgbClr val="FF0000"/>
                </a:solidFill>
              </a:rPr>
              <a:t>Cardivascular</a:t>
            </a:r>
            <a:r>
              <a:rPr lang="en-US" dirty="0" smtClean="0">
                <a:solidFill>
                  <a:srgbClr val="FF0000"/>
                </a:solidFill>
              </a:rPr>
              <a:t> system:</a:t>
            </a:r>
            <a:endParaRPr lang="en-US" dirty="0">
              <a:solidFill>
                <a:srgbClr val="FF0000"/>
              </a:solidFill>
            </a:endParaRPr>
          </a:p>
        </p:txBody>
      </p:sp>
      <p:sp>
        <p:nvSpPr>
          <p:cNvPr id="3" name="Content Placeholder 2"/>
          <p:cNvSpPr>
            <a:spLocks noGrp="1"/>
          </p:cNvSpPr>
          <p:nvPr>
            <p:ph idx="1"/>
          </p:nvPr>
        </p:nvSpPr>
        <p:spPr/>
        <p:txBody>
          <a:bodyPr/>
          <a:lstStyle/>
          <a:p>
            <a:pPr marL="109728" indent="0">
              <a:buNone/>
            </a:pPr>
            <a:r>
              <a:rPr lang="en-US" b="1" dirty="0" smtClean="0">
                <a:solidFill>
                  <a:srgbClr val="92D050"/>
                </a:solidFill>
              </a:rPr>
              <a:t>Outline the physiological changes of the following parameters during pregnancy.</a:t>
            </a:r>
          </a:p>
          <a:p>
            <a:r>
              <a:rPr lang="en-US" dirty="0" smtClean="0"/>
              <a:t>Heart rate </a:t>
            </a:r>
          </a:p>
          <a:p>
            <a:r>
              <a:rPr lang="en-US" dirty="0" smtClean="0"/>
              <a:t>Stroke volume </a:t>
            </a:r>
          </a:p>
          <a:p>
            <a:r>
              <a:rPr lang="en-US" dirty="0" smtClean="0"/>
              <a:t>Cardiac output </a:t>
            </a:r>
          </a:p>
          <a:p>
            <a:r>
              <a:rPr lang="en-US" dirty="0" smtClean="0"/>
              <a:t>Mean arterial pressure </a:t>
            </a:r>
          </a:p>
          <a:p>
            <a:r>
              <a:rPr lang="en-US" dirty="0" smtClean="0"/>
              <a:t>Peripheral resistance</a:t>
            </a:r>
          </a:p>
          <a:p>
            <a:pPr marL="109728" indent="0">
              <a:buNone/>
            </a:pPr>
            <a:endParaRPr lang="en-US" sz="2400" b="1" dirty="0">
              <a:solidFill>
                <a:srgbClr val="92D050"/>
              </a:solidFill>
            </a:endParaRPr>
          </a:p>
          <a:p>
            <a:pPr marL="109728" indent="0">
              <a:buNone/>
            </a:pPr>
            <a:endParaRPr lang="en-US" dirty="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39" y="529499"/>
            <a:ext cx="8229600" cy="1786210"/>
          </a:xfrm>
        </p:spPr>
        <p:txBody>
          <a:bodyPr>
            <a:normAutofit/>
          </a:bodyPr>
          <a:lstStyle/>
          <a:p>
            <a:r>
              <a:rPr lang="en-US" b="1" dirty="0" smtClean="0">
                <a:solidFill>
                  <a:srgbClr val="FF0000"/>
                </a:solidFill>
              </a:rPr>
              <a:t>The gastrointestinal system</a:t>
            </a:r>
            <a:endParaRPr lang="en-US" dirty="0"/>
          </a:p>
        </p:txBody>
      </p:sp>
      <p:sp>
        <p:nvSpPr>
          <p:cNvPr id="3" name="Content Placeholder 2"/>
          <p:cNvSpPr>
            <a:spLocks noGrp="1"/>
          </p:cNvSpPr>
          <p:nvPr>
            <p:ph idx="1"/>
          </p:nvPr>
        </p:nvSpPr>
        <p:spPr>
          <a:xfrm>
            <a:off x="0" y="2420888"/>
            <a:ext cx="9601200" cy="4132312"/>
          </a:xfrm>
        </p:spPr>
        <p:txBody>
          <a:bodyPr>
            <a:normAutofit/>
          </a:bodyPr>
          <a:lstStyle/>
          <a:p>
            <a:r>
              <a:rPr lang="en-US" dirty="0" smtClean="0"/>
              <a:t>Constipation</a:t>
            </a:r>
          </a:p>
          <a:p>
            <a:r>
              <a:rPr lang="en-US" dirty="0" smtClean="0"/>
              <a:t>Delayed gastric emptying</a:t>
            </a:r>
            <a:endParaRPr lang="en-US" dirty="0"/>
          </a:p>
          <a:p>
            <a:r>
              <a:rPr lang="en-US" dirty="0" smtClean="0"/>
              <a:t>Heartburn </a:t>
            </a:r>
          </a:p>
          <a:p>
            <a:r>
              <a:rPr lang="en-US" dirty="0" smtClean="0"/>
              <a:t>Cholestasis</a:t>
            </a:r>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209" y="968038"/>
            <a:ext cx="8229600" cy="652934"/>
          </a:xfrm>
        </p:spPr>
        <p:txBody>
          <a:bodyPr>
            <a:normAutofit fontScale="90000"/>
          </a:bodyPr>
          <a:lstStyle/>
          <a:p>
            <a:r>
              <a:rPr lang="en-US" b="1" dirty="0" smtClean="0">
                <a:solidFill>
                  <a:srgbClr val="FF0000"/>
                </a:solidFill>
              </a:rPr>
              <a:t>The renal system</a:t>
            </a:r>
            <a:r>
              <a:rPr lang="en-US" b="1" dirty="0" smtClean="0"/>
              <a:t/>
            </a:r>
            <a:br>
              <a:rPr lang="en-US" b="1" dirty="0" smtClean="0"/>
            </a:br>
            <a:endParaRPr lang="en-US" dirty="0"/>
          </a:p>
        </p:txBody>
      </p:sp>
      <p:sp>
        <p:nvSpPr>
          <p:cNvPr id="3" name="Content Placeholder 2"/>
          <p:cNvSpPr>
            <a:spLocks noGrp="1"/>
          </p:cNvSpPr>
          <p:nvPr>
            <p:ph idx="1"/>
          </p:nvPr>
        </p:nvSpPr>
        <p:spPr>
          <a:xfrm>
            <a:off x="179512" y="990600"/>
            <a:ext cx="8928992" cy="5135563"/>
          </a:xfrm>
        </p:spPr>
        <p:txBody>
          <a:bodyPr>
            <a:normAutofit/>
          </a:bodyPr>
          <a:lstStyle/>
          <a:p>
            <a:endParaRPr lang="en-US" dirty="0" smtClean="0"/>
          </a:p>
          <a:p>
            <a:r>
              <a:rPr lang="en-US" dirty="0" smtClean="0"/>
              <a:t> The </a:t>
            </a:r>
            <a:r>
              <a:rPr lang="en-US" b="1" dirty="0" smtClean="0">
                <a:solidFill>
                  <a:srgbClr val="00B0F0"/>
                </a:solidFill>
              </a:rPr>
              <a:t>effective renal plasma flow (ERPF) </a:t>
            </a:r>
            <a:r>
              <a:rPr lang="en-US" dirty="0" smtClean="0"/>
              <a:t>is increased by at least 6 </a:t>
            </a:r>
            <a:r>
              <a:rPr lang="en-US" dirty="0" err="1" smtClean="0"/>
              <a:t>wks</a:t>
            </a:r>
            <a:r>
              <a:rPr lang="en-US" dirty="0" smtClean="0"/>
              <a:t> gestation by 60-75% This increase is proportionally greater than the increase in cardiac output, presumably reflecting specific vasodilatation, probably via the increased renal </a:t>
            </a:r>
            <a:r>
              <a:rPr lang="en-US" b="1" dirty="0" smtClean="0">
                <a:solidFill>
                  <a:srgbClr val="00B0F0"/>
                </a:solidFill>
              </a:rPr>
              <a:t>prostacyclin</a:t>
            </a:r>
            <a:r>
              <a:rPr lang="en-US" dirty="0" smtClean="0"/>
              <a:t> synthesis.</a:t>
            </a:r>
          </a:p>
          <a:p>
            <a:r>
              <a:rPr lang="en-US" sz="2800" b="1" dirty="0">
                <a:solidFill>
                  <a:srgbClr val="00B0F0"/>
                </a:solidFill>
              </a:rPr>
              <a:t>GFR</a:t>
            </a:r>
            <a:r>
              <a:rPr lang="en-US" sz="2800" dirty="0"/>
              <a:t> also increases, by ∼50% by the 9</a:t>
            </a:r>
            <a:r>
              <a:rPr lang="en-US" sz="2800" baseline="30000" dirty="0"/>
              <a:t>th</a:t>
            </a:r>
            <a:r>
              <a:rPr lang="en-US" sz="2800" dirty="0"/>
              <a:t> week</a:t>
            </a:r>
          </a:p>
          <a:p>
            <a:r>
              <a:rPr lang="en-US" sz="2800" dirty="0"/>
              <a:t>This differential changes in ERPF and GFR in late pregnancy suggest a mechanism acting preferentially at the efferent arterioles, possibly </a:t>
            </a:r>
            <a:r>
              <a:rPr lang="en-US" sz="2800" b="1" dirty="0">
                <a:solidFill>
                  <a:srgbClr val="00B0F0"/>
                </a:solidFill>
              </a:rPr>
              <a:t>angiotensin II</a:t>
            </a:r>
            <a:r>
              <a:rPr lang="en-US" sz="2800" dirty="0"/>
              <a:t>.</a:t>
            </a:r>
          </a:p>
          <a:p>
            <a:endParaRPr lang="en-US" dirty="0" smtClean="0"/>
          </a:p>
          <a:p>
            <a:endParaRPr lang="en-US" dirty="0" smtClean="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052736"/>
            <a:ext cx="7886700" cy="1325563"/>
          </a:xfrm>
        </p:spPr>
        <p:txBody>
          <a:bodyPr>
            <a:normAutofit/>
          </a:bodyPr>
          <a:lstStyle/>
          <a:p>
            <a:r>
              <a:rPr lang="en-US" sz="4400" dirty="0">
                <a:solidFill>
                  <a:srgbClr val="FF0000"/>
                </a:solidFill>
              </a:rPr>
              <a:t>RESPIRATORY TRACT</a:t>
            </a:r>
            <a:r>
              <a:rPr lang="en-US" sz="4400" dirty="0"/>
              <a:t/>
            </a:r>
            <a:br>
              <a:rPr lang="en-US" sz="4400" dirty="0"/>
            </a:br>
            <a:endParaRPr lang="en-US" dirty="0"/>
          </a:p>
        </p:txBody>
      </p:sp>
      <p:sp>
        <p:nvSpPr>
          <p:cNvPr id="135171" name="Rectangle 3"/>
          <p:cNvSpPr>
            <a:spLocks noGrp="1" noChangeArrowheads="1"/>
          </p:cNvSpPr>
          <p:nvPr>
            <p:ph idx="1"/>
          </p:nvPr>
        </p:nvSpPr>
        <p:spPr>
          <a:xfrm>
            <a:off x="457200" y="2104123"/>
            <a:ext cx="8229600" cy="2739263"/>
          </a:xfrm>
        </p:spPr>
        <p:txBody>
          <a:bodyPr>
            <a:normAutofit/>
          </a:bodyPr>
          <a:lstStyle/>
          <a:p>
            <a:pPr algn="just" eaLnBrk="1" hangingPunct="1">
              <a:lnSpc>
                <a:spcPct val="80000"/>
              </a:lnSpc>
              <a:defRPr/>
            </a:pPr>
            <a:r>
              <a:rPr lang="en-US" sz="2800" dirty="0" smtClean="0"/>
              <a:t> substantial increase in blood flow and tidal volume</a:t>
            </a:r>
            <a:r>
              <a:rPr lang="en-US" sz="2800" dirty="0"/>
              <a:t>.</a:t>
            </a:r>
            <a:r>
              <a:rPr lang="en-US" sz="2800" dirty="0" smtClean="0"/>
              <a:t> </a:t>
            </a:r>
            <a:endParaRPr lang="en-US" sz="2800" dirty="0"/>
          </a:p>
          <a:p>
            <a:pPr algn="just" eaLnBrk="1" hangingPunct="1">
              <a:lnSpc>
                <a:spcPct val="80000"/>
              </a:lnSpc>
              <a:defRPr/>
            </a:pPr>
            <a:r>
              <a:rPr lang="en-US" sz="2800" dirty="0" smtClean="0"/>
              <a:t> reduction in </a:t>
            </a:r>
            <a:r>
              <a:rPr lang="en-US" sz="3200" b="1" dirty="0" smtClean="0">
                <a:solidFill>
                  <a:srgbClr val="00B0F0"/>
                </a:solidFill>
              </a:rPr>
              <a:t>PCO2</a:t>
            </a:r>
            <a:r>
              <a:rPr lang="en-US" sz="2800" dirty="0" smtClean="0"/>
              <a:t> by 15-20% with slight increase in </a:t>
            </a:r>
            <a:r>
              <a:rPr lang="en-US" sz="3200" b="1" dirty="0" smtClean="0">
                <a:solidFill>
                  <a:srgbClr val="00B0F0"/>
                </a:solidFill>
              </a:rPr>
              <a:t>PO2</a:t>
            </a:r>
            <a:r>
              <a:rPr lang="en-US" sz="2800" dirty="0" smtClean="0"/>
              <a:t> (respiratory alkalosis).</a:t>
            </a:r>
          </a:p>
          <a:p>
            <a:pPr algn="just" eaLnBrk="1" hangingPunct="1">
              <a:lnSpc>
                <a:spcPct val="80000"/>
              </a:lnSpc>
              <a:defRPr/>
            </a:pPr>
            <a:r>
              <a:rPr lang="en-US" sz="2800" dirty="0" smtClean="0"/>
              <a:t> shifting of O2-Hb dissociation curve to the right (facilitate release of O2 from RBC so increase availability of O2 to tissues).</a:t>
            </a:r>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094" y="637921"/>
            <a:ext cx="7886700" cy="1325563"/>
          </a:xfrm>
        </p:spPr>
        <p:txBody>
          <a:bodyPr>
            <a:normAutofit/>
          </a:bodyPr>
          <a:lstStyle/>
          <a:p>
            <a:r>
              <a:rPr lang="en-US" sz="4400" dirty="0">
                <a:solidFill>
                  <a:srgbClr val="FF0000"/>
                </a:solidFill>
              </a:rPr>
              <a:t>Breasts and </a:t>
            </a:r>
            <a:r>
              <a:rPr lang="en-US" sz="4400" dirty="0" smtClean="0">
                <a:solidFill>
                  <a:srgbClr val="FF0000"/>
                </a:solidFill>
              </a:rPr>
              <a:t>lactation </a:t>
            </a:r>
            <a:r>
              <a:rPr lang="en-US" sz="4400" u="sng" dirty="0" smtClean="0"/>
              <a:t/>
            </a:r>
            <a:br>
              <a:rPr lang="en-US" sz="4400" u="sng" dirty="0" smtClean="0"/>
            </a:br>
            <a:endParaRPr lang="en-US" dirty="0"/>
          </a:p>
        </p:txBody>
      </p:sp>
      <p:sp>
        <p:nvSpPr>
          <p:cNvPr id="40962" name="Rectangle 2"/>
          <p:cNvSpPr>
            <a:spLocks noGrp="1" noChangeArrowheads="1"/>
          </p:cNvSpPr>
          <p:nvPr>
            <p:ph idx="1"/>
          </p:nvPr>
        </p:nvSpPr>
        <p:spPr>
          <a:xfrm>
            <a:off x="296094" y="1412776"/>
            <a:ext cx="8219256" cy="5805264"/>
          </a:xfrm>
        </p:spPr>
        <p:txBody>
          <a:bodyPr>
            <a:normAutofit/>
          </a:bodyPr>
          <a:lstStyle/>
          <a:p>
            <a:pPr algn="just">
              <a:lnSpc>
                <a:spcPct val="80000"/>
              </a:lnSpc>
            </a:pPr>
            <a:r>
              <a:rPr lang="en-US" sz="2000" dirty="0"/>
              <a:t>A</a:t>
            </a:r>
            <a:r>
              <a:rPr lang="en-US" sz="2000" dirty="0" smtClean="0"/>
              <a:t>fter the second month of pregnancy the breast progressively increase in size due to proliferation of glands and deposition of fat.</a:t>
            </a:r>
          </a:p>
          <a:p>
            <a:pPr algn="just">
              <a:lnSpc>
                <a:spcPct val="80000"/>
              </a:lnSpc>
            </a:pPr>
            <a:r>
              <a:rPr lang="en-US" sz="2000" dirty="0" smtClean="0"/>
              <a:t>The veins beneath the skin become visible as bluish streaks.</a:t>
            </a:r>
          </a:p>
          <a:p>
            <a:pPr algn="just">
              <a:lnSpc>
                <a:spcPct val="80000"/>
              </a:lnSpc>
            </a:pPr>
            <a:r>
              <a:rPr lang="en-US" sz="2000" dirty="0"/>
              <a:t>T</a:t>
            </a:r>
            <a:r>
              <a:rPr lang="en-US" sz="2000" dirty="0" smtClean="0"/>
              <a:t>he nipple becomes larger and more pigmented and erectile.</a:t>
            </a:r>
          </a:p>
          <a:p>
            <a:pPr algn="just">
              <a:lnSpc>
                <a:spcPct val="80000"/>
              </a:lnSpc>
            </a:pPr>
            <a:r>
              <a:rPr lang="en-US" sz="2000" dirty="0"/>
              <a:t>A</a:t>
            </a:r>
            <a:r>
              <a:rPr lang="en-US" sz="2000" dirty="0" smtClean="0"/>
              <a:t>fter the first few months a thick yellowish fluid (colostrum) may be expressed.</a:t>
            </a:r>
          </a:p>
          <a:p>
            <a:pPr algn="just">
              <a:lnSpc>
                <a:spcPct val="80000"/>
              </a:lnSpc>
            </a:pPr>
            <a:r>
              <a:rPr lang="en-US" sz="2000" dirty="0" smtClean="0"/>
              <a:t>The </a:t>
            </a:r>
            <a:r>
              <a:rPr lang="en-US" sz="2000" dirty="0"/>
              <a:t>primary areola becomes larger and more pigmented </a:t>
            </a:r>
            <a:r>
              <a:rPr lang="en-US" sz="2000" dirty="0" smtClean="0"/>
              <a:t>Hypertrophied </a:t>
            </a:r>
            <a:r>
              <a:rPr lang="en-US" sz="2000" dirty="0"/>
              <a:t>sebaceous glands appear as round elevations _</a:t>
            </a:r>
            <a:r>
              <a:rPr lang="en-US" sz="2000" dirty="0" smtClean="0"/>
              <a:t>Montgomery’s </a:t>
            </a:r>
            <a:r>
              <a:rPr lang="en-US" sz="2000" dirty="0"/>
              <a:t>tubercles. Later in pregnancy a secondary less pigmented areola develops around the primary areola</a:t>
            </a:r>
            <a:r>
              <a:rPr lang="en-US" sz="2000" dirty="0" smtClean="0"/>
              <a:t>.</a:t>
            </a:r>
            <a:endParaRPr lang="en-US" sz="2000" dirty="0"/>
          </a:p>
          <a:p>
            <a:pPr algn="just">
              <a:lnSpc>
                <a:spcPct val="80000"/>
              </a:lnSpc>
            </a:pPr>
            <a:r>
              <a:rPr lang="en-US" sz="2000" dirty="0"/>
              <a:t>During pregnancy there are increased levels of estrogen which inhibit the effect of prolactin on the breast, after birth there is </a:t>
            </a:r>
            <a:r>
              <a:rPr lang="en-US" sz="2000" dirty="0" smtClean="0"/>
              <a:t>a rapid </a:t>
            </a:r>
            <a:r>
              <a:rPr lang="en-US" sz="2000" dirty="0"/>
              <a:t>fall in estrogen levels which allow lactation to begin.</a:t>
            </a:r>
            <a:endParaRPr lang="en-US" sz="2000" b="1" u="sng" dirty="0"/>
          </a:p>
          <a:p>
            <a:pPr algn="just">
              <a:lnSpc>
                <a:spcPct val="80000"/>
              </a:lnSpc>
            </a:pPr>
            <a:endParaRPr lang="en-US" sz="2000" dirty="0" smtClean="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47891"/>
            <a:ext cx="8229600" cy="850106"/>
          </a:xfrm>
        </p:spPr>
        <p:txBody>
          <a:bodyPr/>
          <a:lstStyle/>
          <a:p>
            <a:r>
              <a:rPr lang="en-US" sz="4400" dirty="0" smtClean="0">
                <a:solidFill>
                  <a:srgbClr val="FF0000"/>
                </a:solidFill>
              </a:rPr>
              <a:t>SKIN CHANGES</a:t>
            </a:r>
            <a:endParaRPr lang="en-US" dirty="0">
              <a:solidFill>
                <a:srgbClr val="FF0000"/>
              </a:solidFill>
            </a:endParaRPr>
          </a:p>
        </p:txBody>
      </p:sp>
      <p:sp>
        <p:nvSpPr>
          <p:cNvPr id="9218" name="Rectangle 2"/>
          <p:cNvSpPr>
            <a:spLocks noGrp="1" noChangeArrowheads="1"/>
          </p:cNvSpPr>
          <p:nvPr>
            <p:ph idx="1"/>
          </p:nvPr>
        </p:nvSpPr>
        <p:spPr>
          <a:xfrm>
            <a:off x="154521" y="1601416"/>
            <a:ext cx="8784976" cy="5256584"/>
          </a:xfrm>
        </p:spPr>
        <p:txBody>
          <a:bodyPr>
            <a:normAutofit fontScale="92500"/>
          </a:bodyPr>
          <a:lstStyle/>
          <a:p>
            <a:pPr eaLnBrk="1" hangingPunct="1">
              <a:buFont typeface="Wingdings" pitchFamily="2" charset="2"/>
              <a:buChar char="Ø"/>
              <a:defRPr/>
            </a:pPr>
            <a:r>
              <a:rPr lang="en-US" sz="2400" dirty="0" smtClean="0"/>
              <a:t>Generalized hyperemia &amp; </a:t>
            </a:r>
            <a:r>
              <a:rPr lang="en-US" sz="2400" b="1" dirty="0" smtClean="0">
                <a:solidFill>
                  <a:srgbClr val="00B0F0"/>
                </a:solidFill>
              </a:rPr>
              <a:t>vasodilatation</a:t>
            </a:r>
            <a:r>
              <a:rPr lang="en-US" sz="2400" dirty="0" smtClean="0"/>
              <a:t> of the skin with increased activity of the sweat &amp; sebaceous glands.</a:t>
            </a:r>
          </a:p>
          <a:p>
            <a:pPr eaLnBrk="1" hangingPunct="1">
              <a:defRPr/>
            </a:pPr>
            <a:r>
              <a:rPr lang="en-US" sz="2400" dirty="0"/>
              <a:t>S</a:t>
            </a:r>
            <a:r>
              <a:rPr lang="en-US" sz="2400" dirty="0" smtClean="0"/>
              <a:t>kin pigmentation increases </a:t>
            </a:r>
            <a:r>
              <a:rPr lang="en-US" sz="2400" dirty="0" err="1" smtClean="0"/>
              <a:t>e.g</a:t>
            </a:r>
            <a:r>
              <a:rPr lang="en-US" sz="2400" dirty="0" smtClean="0"/>
              <a:t> </a:t>
            </a:r>
            <a:r>
              <a:rPr lang="en-US" sz="2400" b="1" dirty="0" err="1" smtClean="0">
                <a:solidFill>
                  <a:srgbClr val="00B0F0"/>
                </a:solidFill>
              </a:rPr>
              <a:t>chloasma</a:t>
            </a:r>
            <a:r>
              <a:rPr lang="en-US" sz="2400" dirty="0" smtClean="0"/>
              <a:t> &amp; </a:t>
            </a:r>
            <a:r>
              <a:rPr lang="en-US" sz="2400" b="1" dirty="0" err="1" smtClean="0">
                <a:solidFill>
                  <a:srgbClr val="00B0F0"/>
                </a:solidFill>
              </a:rPr>
              <a:t>linea</a:t>
            </a:r>
            <a:r>
              <a:rPr lang="en-US" sz="2400" b="1" dirty="0" smtClean="0">
                <a:solidFill>
                  <a:srgbClr val="00B0F0"/>
                </a:solidFill>
              </a:rPr>
              <a:t> </a:t>
            </a:r>
            <a:r>
              <a:rPr lang="en-US" sz="2400" b="1" dirty="0" err="1" smtClean="0">
                <a:solidFill>
                  <a:srgbClr val="00B0F0"/>
                </a:solidFill>
              </a:rPr>
              <a:t>nigra</a:t>
            </a:r>
            <a:endParaRPr lang="en-US" sz="2400" b="1" dirty="0" smtClean="0">
              <a:solidFill>
                <a:srgbClr val="00B0F0"/>
              </a:solidFill>
            </a:endParaRPr>
          </a:p>
          <a:p>
            <a:pPr>
              <a:lnSpc>
                <a:spcPct val="90000"/>
              </a:lnSpc>
              <a:defRPr/>
            </a:pPr>
            <a:r>
              <a:rPr lang="en-US" sz="2400" b="1" dirty="0">
                <a:solidFill>
                  <a:srgbClr val="00B0F0"/>
                </a:solidFill>
              </a:rPr>
              <a:t>S</a:t>
            </a:r>
            <a:r>
              <a:rPr lang="en-US" sz="2400" b="1" dirty="0" smtClean="0">
                <a:solidFill>
                  <a:srgbClr val="00B0F0"/>
                </a:solidFill>
              </a:rPr>
              <a:t>pider </a:t>
            </a:r>
            <a:r>
              <a:rPr lang="en-US" sz="2400" b="1" dirty="0" err="1">
                <a:solidFill>
                  <a:srgbClr val="00B0F0"/>
                </a:solidFill>
              </a:rPr>
              <a:t>naevi</a:t>
            </a:r>
            <a:r>
              <a:rPr lang="en-US" sz="2400" b="1" dirty="0">
                <a:solidFill>
                  <a:srgbClr val="00B0F0"/>
                </a:solidFill>
              </a:rPr>
              <a:t> </a:t>
            </a:r>
            <a:r>
              <a:rPr lang="en-US" sz="2400" dirty="0" smtClean="0"/>
              <a:t>&amp; </a:t>
            </a:r>
            <a:r>
              <a:rPr lang="en-US" sz="2400" b="1" dirty="0">
                <a:solidFill>
                  <a:srgbClr val="00B0F0"/>
                </a:solidFill>
              </a:rPr>
              <a:t>palmar erythema </a:t>
            </a:r>
            <a:r>
              <a:rPr lang="en-US" sz="2400" dirty="0"/>
              <a:t>may occur </a:t>
            </a:r>
            <a:r>
              <a:rPr lang="en-US" sz="2400" dirty="0" smtClean="0"/>
              <a:t>(high estrogen)</a:t>
            </a:r>
          </a:p>
          <a:p>
            <a:pPr marL="109728" indent="0">
              <a:lnSpc>
                <a:spcPct val="90000"/>
              </a:lnSpc>
              <a:buNone/>
              <a:defRPr/>
            </a:pPr>
            <a:endParaRPr lang="en-US" sz="2400" dirty="0"/>
          </a:p>
          <a:p>
            <a:pPr>
              <a:lnSpc>
                <a:spcPct val="90000"/>
              </a:lnSpc>
              <a:defRPr/>
            </a:pPr>
            <a:r>
              <a:rPr lang="en-US" sz="2400" b="1" dirty="0" err="1" smtClean="0">
                <a:solidFill>
                  <a:srgbClr val="00B0F0"/>
                </a:solidFill>
              </a:rPr>
              <a:t>Striae</a:t>
            </a:r>
            <a:r>
              <a:rPr lang="en-US" sz="2400" b="1" dirty="0" smtClean="0">
                <a:solidFill>
                  <a:srgbClr val="00B0F0"/>
                </a:solidFill>
              </a:rPr>
              <a:t> </a:t>
            </a:r>
            <a:r>
              <a:rPr lang="en-US" sz="2400" b="1" dirty="0" err="1">
                <a:solidFill>
                  <a:srgbClr val="00B0F0"/>
                </a:solidFill>
              </a:rPr>
              <a:t>gravidarum</a:t>
            </a:r>
            <a:r>
              <a:rPr lang="en-US" sz="2400" b="1" dirty="0">
                <a:solidFill>
                  <a:srgbClr val="00B0F0"/>
                </a:solidFill>
              </a:rPr>
              <a:t> </a:t>
            </a:r>
            <a:r>
              <a:rPr lang="en-US" sz="2400" dirty="0" smtClean="0"/>
              <a:t>after </a:t>
            </a:r>
            <a:r>
              <a:rPr lang="en-US" sz="2400" dirty="0"/>
              <a:t>the 20th week rapid and excessive stretching of the skin is accompanied by breaking of the underlying connective tissue, giving rise to the characteristic purplish </a:t>
            </a:r>
            <a:r>
              <a:rPr lang="en-US" sz="2400" dirty="0" smtClean="0"/>
              <a:t>depressions, </a:t>
            </a:r>
            <a:r>
              <a:rPr lang="en-US" sz="2400" dirty="0"/>
              <a:t>these occur in the skin of the lower abdomen, buttocks , thighs and breasts. </a:t>
            </a:r>
            <a:r>
              <a:rPr lang="en-US" sz="2400" dirty="0" err="1" smtClean="0"/>
              <a:t>Striae</a:t>
            </a:r>
            <a:r>
              <a:rPr lang="en-US" sz="2400" dirty="0" smtClean="0"/>
              <a:t> </a:t>
            </a:r>
            <a:r>
              <a:rPr lang="en-US" sz="2400" dirty="0"/>
              <a:t>of pregnancy are due to the increased secretion of adrenocortical hormones which cause a decrease in the collagen and ground substance of connective tissue and allows the subcutaneous fibrous tissue to rupture wherever he skin is overstretched</a:t>
            </a:r>
            <a:r>
              <a:rPr lang="en-US" sz="2400" dirty="0" smtClean="0"/>
              <a:t>.</a:t>
            </a:r>
          </a:p>
          <a:p>
            <a:pPr>
              <a:lnSpc>
                <a:spcPct val="90000"/>
              </a:lnSpc>
              <a:defRPr/>
            </a:pPr>
            <a:r>
              <a:rPr lang="en-US" sz="2400" dirty="0"/>
              <a:t>Following pregnancy the </a:t>
            </a:r>
            <a:r>
              <a:rPr lang="en-US" sz="2400" dirty="0" err="1"/>
              <a:t>striae</a:t>
            </a:r>
            <a:r>
              <a:rPr lang="en-US" sz="2400" dirty="0"/>
              <a:t> become silvery white in </a:t>
            </a:r>
            <a:r>
              <a:rPr lang="en-US" sz="2400" dirty="0" smtClean="0"/>
              <a:t>appearance( </a:t>
            </a:r>
            <a:r>
              <a:rPr lang="en-US" sz="2400" dirty="0" err="1" smtClean="0"/>
              <a:t>striae</a:t>
            </a:r>
            <a:r>
              <a:rPr lang="en-US" sz="2400" dirty="0" smtClean="0"/>
              <a:t> </a:t>
            </a:r>
            <a:r>
              <a:rPr lang="en-US" sz="2400" dirty="0" err="1" smtClean="0"/>
              <a:t>albicans</a:t>
            </a:r>
            <a:r>
              <a:rPr lang="en-US" sz="2400" dirty="0" smtClean="0"/>
              <a:t>).</a:t>
            </a:r>
            <a:endParaRPr lang="en-US" sz="2400" dirty="0"/>
          </a:p>
          <a:p>
            <a:pPr eaLnBrk="1" hangingPunct="1">
              <a:defRPr/>
            </a:pPr>
            <a:endParaRPr lang="en-US" sz="2400" dirty="0" smtClean="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sp>
        <p:nvSpPr>
          <p:cNvPr id="9" name="object 6"/>
          <p:cNvSpPr/>
          <p:nvPr/>
        </p:nvSpPr>
        <p:spPr>
          <a:xfrm>
            <a:off x="4219413" y="-17026"/>
            <a:ext cx="655192" cy="710657"/>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1520" y="1677917"/>
            <a:ext cx="8229600" cy="4292972"/>
          </a:xfrm>
          <a:prstGeom prst="rect">
            <a:avLst/>
          </a:prstGeom>
        </p:spPr>
        <p:txBody>
          <a:bodyPr vert="horz">
            <a:normAutofit lnSpcReduction="10000"/>
          </a:bodyPr>
          <a:lstStyle/>
          <a:p>
            <a:pPr marL="365760" indent="-256032" algn="just">
              <a:spcBef>
                <a:spcPts val="400"/>
              </a:spcBef>
              <a:buClr>
                <a:schemeClr val="accent1"/>
              </a:buClr>
              <a:buSzPct val="68000"/>
              <a:buFont typeface="Wingdings 3"/>
              <a:buChar char=""/>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Uterus:</a:t>
            </a:r>
            <a:r>
              <a:rPr kumimoji="0" lang="en-US" sz="2000" b="0" i="0" u="none" strike="noStrike" kern="1200" cap="none" spc="0" normalizeH="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high levels of maternal estrogen and progesterone stimulate both hyperplasia and hypertrophy of the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myometrial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cells increasing the weight of the uterus from 50gm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prepregnancy</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to 1000gm by term.</a:t>
            </a:r>
            <a:r>
              <a:rPr lang="en-US" sz="2000" dirty="0" smtClean="0"/>
              <a:t> </a:t>
            </a:r>
          </a:p>
          <a:p>
            <a:pPr marL="365760" indent="-256032" algn="just">
              <a:spcBef>
                <a:spcPts val="400"/>
              </a:spcBef>
              <a:buClr>
                <a:schemeClr val="accent1"/>
              </a:buClr>
              <a:buSzPct val="68000"/>
              <a:buFont typeface="Wingdings 3"/>
              <a:buChar char=""/>
              <a:defRPr/>
            </a:pPr>
            <a:r>
              <a:rPr lang="en-US" sz="2000" dirty="0" smtClean="0"/>
              <a:t>In </a:t>
            </a:r>
            <a:r>
              <a:rPr lang="en-US" sz="2000" dirty="0"/>
              <a:t>early pregnancy uterine growth is the result of both hyperplasia and hypertrophy at this stage it is independent of the growing fetus and occurs even with an ectopic pregnancy, as gestation increases hypertrophy accounts for most of the increase in uterine size. </a:t>
            </a:r>
            <a:endParaRPr lang="en-US" sz="2000" dirty="0" smtClean="0"/>
          </a:p>
          <a:p>
            <a:pPr marL="365760" indent="-256032" algn="just">
              <a:spcBef>
                <a:spcPts val="400"/>
              </a:spcBef>
              <a:buClr>
                <a:schemeClr val="accent1"/>
              </a:buClr>
              <a:buSzPct val="68000"/>
              <a:buFont typeface="Wingdings 3"/>
              <a:buChar char=""/>
              <a:defRPr/>
            </a:pPr>
            <a:r>
              <a:rPr lang="en-US" sz="2000" dirty="0" smtClean="0"/>
              <a:t>With </a:t>
            </a:r>
            <a:r>
              <a:rPr lang="en-US" sz="2000" dirty="0"/>
              <a:t>increasing gestation intercellular gap junctions develop which allow changes in membrane potential to spread rapidly from one cell to another which facilitate </a:t>
            </a:r>
            <a:r>
              <a:rPr lang="en-US" sz="2000" dirty="0" err="1"/>
              <a:t>myometrial</a:t>
            </a:r>
            <a:r>
              <a:rPr lang="en-US" sz="2000" dirty="0"/>
              <a:t> contraction, in the second half of pregnancy these are painless contractions that are increasingly </a:t>
            </a:r>
            <a:r>
              <a:rPr lang="en-US" sz="2000" dirty="0" smtClean="0"/>
              <a:t>                           apparent </a:t>
            </a:r>
            <a:r>
              <a:rPr lang="en-US" sz="2000" dirty="0"/>
              <a:t>to the woman as pregnancy advances </a:t>
            </a:r>
            <a:endParaRPr lang="en-US" sz="2000" dirty="0" smtClean="0"/>
          </a:p>
          <a:p>
            <a:pPr marL="109728" algn="just">
              <a:spcBef>
                <a:spcPts val="400"/>
              </a:spcBef>
              <a:buClr>
                <a:schemeClr val="accent1"/>
              </a:buClr>
              <a:buSzPct val="68000"/>
              <a:defRPr/>
            </a:pPr>
            <a:r>
              <a:rPr lang="en-US" sz="2000" dirty="0"/>
              <a:t> </a:t>
            </a:r>
            <a:r>
              <a:rPr lang="en-US" sz="2000" dirty="0" smtClean="0"/>
              <a:t>   (</a:t>
            </a:r>
            <a:r>
              <a:rPr lang="en-US" sz="2000" dirty="0"/>
              <a:t>called </a:t>
            </a:r>
            <a:r>
              <a:rPr lang="en-US" sz="2000" b="1" dirty="0" smtClean="0">
                <a:solidFill>
                  <a:srgbClr val="00B0F0"/>
                </a:solidFill>
              </a:rPr>
              <a:t>Braxton–Hick’s </a:t>
            </a:r>
            <a:r>
              <a:rPr lang="en-US" sz="2000" b="1" dirty="0">
                <a:solidFill>
                  <a:srgbClr val="00B0F0"/>
                </a:solidFill>
              </a:rPr>
              <a:t>contractions</a:t>
            </a:r>
            <a:r>
              <a:rPr lang="en-US" sz="2000" dirty="0"/>
              <a:t>) and these </a:t>
            </a:r>
            <a:r>
              <a:rPr lang="en-US" sz="2000" dirty="0" smtClean="0"/>
              <a:t>subsequently</a:t>
            </a:r>
          </a:p>
          <a:p>
            <a:pPr marL="109728" algn="just">
              <a:spcBef>
                <a:spcPts val="400"/>
              </a:spcBef>
              <a:buClr>
                <a:schemeClr val="accent1"/>
              </a:buClr>
              <a:buSzPct val="68000"/>
              <a:defRPr/>
            </a:pPr>
            <a:r>
              <a:rPr lang="en-US" sz="2000" dirty="0"/>
              <a:t> </a:t>
            </a:r>
            <a:r>
              <a:rPr lang="en-US" sz="2000" dirty="0" smtClean="0"/>
              <a:t>    </a:t>
            </a:r>
            <a:r>
              <a:rPr lang="en-US" sz="2000" dirty="0"/>
              <a:t>become the coordinated contractions of </a:t>
            </a:r>
            <a:r>
              <a:rPr lang="en-US" sz="2000" dirty="0" err="1"/>
              <a:t>labour</a:t>
            </a:r>
            <a:r>
              <a:rPr lang="en-US" sz="2000" dirty="0"/>
              <a:t>. </a:t>
            </a:r>
          </a:p>
          <a:p>
            <a:pPr marL="365760" lvl="0" indent="-256032" algn="just">
              <a:spcBef>
                <a:spcPts val="400"/>
              </a:spcBef>
              <a:buClr>
                <a:schemeClr val="accent1"/>
              </a:buClr>
              <a:buSzPct val="68000"/>
              <a:buFont typeface="Wingdings 3"/>
              <a:buChar char=""/>
              <a:defRPr/>
            </a:pPr>
            <a:endParaRPr lang="en-US" sz="2000" dirty="0"/>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ectangle 4"/>
          <p:cNvSpPr>
            <a:spLocks noGrp="1" noChangeArrowheads="1"/>
          </p:cNvSpPr>
          <p:nvPr>
            <p:ph type="title"/>
          </p:nvPr>
        </p:nvSpPr>
        <p:spPr>
          <a:xfrm>
            <a:off x="407413" y="739436"/>
            <a:ext cx="8229600" cy="850106"/>
          </a:xfrm>
        </p:spPr>
        <p:txBody>
          <a:bodyPr/>
          <a:lstStyle/>
          <a:p>
            <a:pPr eaLnBrk="1" hangingPunct="1">
              <a:defRPr/>
            </a:pPr>
            <a:r>
              <a:rPr lang="en-US" b="1" dirty="0" smtClean="0">
                <a:solidFill>
                  <a:srgbClr val="FF0000"/>
                </a:solidFill>
              </a:rPr>
              <a:t>REPRODUCTIVE ORGANS</a:t>
            </a:r>
          </a:p>
        </p:txBody>
      </p:sp>
      <p:sp>
        <p:nvSpPr>
          <p:cNvPr id="8" name="Rectangle 2"/>
          <p:cNvSpPr txBox="1">
            <a:spLocks noChangeArrowheads="1"/>
          </p:cNvSpPr>
          <p:nvPr/>
        </p:nvSpPr>
        <p:spPr>
          <a:xfrm>
            <a:off x="457200" y="3861048"/>
            <a:ext cx="8229600" cy="1656184"/>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7"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9"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10"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11" name="Picture 10"/>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12"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1124744"/>
            <a:ext cx="8229600" cy="5256584"/>
          </a:xfrm>
          <a:prstGeom prst="rect">
            <a:avLst/>
          </a:prstGeom>
        </p:spPr>
        <p:txBody>
          <a:bodyPr vert="horz">
            <a:noAutofit/>
          </a:bodyPr>
          <a:lstStyle/>
          <a:p>
            <a:pPr marL="365760" marR="0" lvl="0" indent="-256032" algn="just" defTabSz="914400" rtl="0" eaLnBrk="1" fontAlgn="auto" latinLnBrk="0" hangingPunct="1">
              <a:lnSpc>
                <a:spcPct val="90000"/>
              </a:lnSpc>
              <a:spcBef>
                <a:spcPts val="400"/>
              </a:spcBef>
              <a:spcAft>
                <a:spcPts val="0"/>
              </a:spcAft>
              <a:buClr>
                <a:schemeClr val="accent1"/>
              </a:buClr>
              <a:buSzPct val="68000"/>
              <a:buFont typeface="Wingdings 3"/>
              <a:buChar char=""/>
              <a:tabLst/>
              <a:defRPr/>
            </a:pPr>
            <a:r>
              <a:rPr kumimoji="0" lang="en-US" sz="2000" b="0" i="0" u="none" strike="noStrike" kern="1200" cap="none" spc="0" normalizeH="0" baseline="0" noProof="0" dirty="0" smtClean="0">
                <a:ln>
                  <a:noFill/>
                </a:ln>
                <a:solidFill>
                  <a:schemeClr val="tx1"/>
                </a:solidFill>
                <a:effectLst/>
                <a:uLnTx/>
                <a:uFillTx/>
              </a:rPr>
              <a:t>The cervix becomes swollen and softer during pregnancy. Estradiol stimulates growth of the columnar epithelium of the cervical canal that becomes visible on the </a:t>
            </a:r>
            <a:r>
              <a:rPr kumimoji="0" lang="en-US" sz="2000" b="0" i="0" u="none" strike="noStrike" kern="1200" cap="none" spc="0" normalizeH="0" baseline="0" noProof="0" dirty="0" err="1" smtClean="0">
                <a:ln>
                  <a:noFill/>
                </a:ln>
                <a:solidFill>
                  <a:schemeClr val="tx1"/>
                </a:solidFill>
                <a:effectLst/>
                <a:uLnTx/>
                <a:uFillTx/>
              </a:rPr>
              <a:t>ectocervix</a:t>
            </a:r>
            <a:r>
              <a:rPr kumimoji="0" lang="en-US" sz="2000" b="0" i="0" u="none" strike="noStrike" kern="1200" cap="none" spc="0" normalizeH="0" baseline="0" noProof="0" dirty="0" smtClean="0">
                <a:ln>
                  <a:noFill/>
                </a:ln>
                <a:solidFill>
                  <a:schemeClr val="tx1"/>
                </a:solidFill>
                <a:effectLst/>
                <a:uLnTx/>
                <a:uFillTx/>
              </a:rPr>
              <a:t> called </a:t>
            </a:r>
            <a:r>
              <a:rPr kumimoji="0" lang="en-US" sz="2000" b="1" i="0" u="none" strike="noStrike" kern="1200" cap="none" spc="0" normalizeH="0" baseline="0" noProof="0" dirty="0" err="1" smtClean="0">
                <a:ln>
                  <a:noFill/>
                </a:ln>
                <a:solidFill>
                  <a:srgbClr val="00B0F0"/>
                </a:solidFill>
                <a:effectLst/>
                <a:uLnTx/>
                <a:uFillTx/>
              </a:rPr>
              <a:t>ectropion</a:t>
            </a:r>
            <a:r>
              <a:rPr kumimoji="0" lang="en-US" sz="2000" b="0" i="0" u="none" strike="noStrike" kern="1200" cap="none" spc="0" normalizeH="0" baseline="0" noProof="0" dirty="0" smtClean="0">
                <a:ln>
                  <a:noFill/>
                </a:ln>
                <a:solidFill>
                  <a:schemeClr val="tx1"/>
                </a:solidFill>
                <a:effectLst/>
                <a:uLnTx/>
                <a:uFillTx/>
              </a:rPr>
              <a:t>. The cervix looks blue during pregnancy due to increased vascularity. There is a remodeling of cervical collagen towards the end of pregnancy which aids in the softening of the cervix. </a:t>
            </a:r>
          </a:p>
          <a:p>
            <a:pPr marL="365760" marR="0" lvl="0" indent="-256032" algn="just" defTabSz="914400" rtl="0" eaLnBrk="1" fontAlgn="auto" latinLnBrk="0" hangingPunct="1">
              <a:lnSpc>
                <a:spcPct val="90000"/>
              </a:lnSpc>
              <a:spcBef>
                <a:spcPts val="400"/>
              </a:spcBef>
              <a:spcAft>
                <a:spcPts val="0"/>
              </a:spcAft>
              <a:buClr>
                <a:schemeClr val="accent1"/>
              </a:buClr>
              <a:buSzPct val="68000"/>
              <a:buFont typeface="Wingdings 3"/>
              <a:buChar char=""/>
              <a:tabLst/>
              <a:defRPr/>
            </a:pPr>
            <a:r>
              <a:rPr kumimoji="0" lang="en-US" sz="2000" b="0" i="0" u="none" strike="noStrike" kern="1200" cap="none" spc="0" normalizeH="0" baseline="0" noProof="0" dirty="0" smtClean="0">
                <a:ln>
                  <a:noFill/>
                </a:ln>
                <a:solidFill>
                  <a:schemeClr val="tx1"/>
                </a:solidFill>
                <a:effectLst/>
                <a:uLnTx/>
                <a:uFillTx/>
              </a:rPr>
              <a:t>The mucus glands of the cervix become distended and more complex and the cervical mucus becomes viscous and opaque and fills the </a:t>
            </a:r>
            <a:r>
              <a:rPr kumimoji="0" lang="en-US" sz="2000" b="0" i="0" u="none" strike="noStrike" kern="1200" cap="none" spc="0" normalizeH="0" baseline="0" noProof="0" dirty="0" err="1" smtClean="0">
                <a:ln>
                  <a:noFill/>
                </a:ln>
                <a:solidFill>
                  <a:schemeClr val="tx1"/>
                </a:solidFill>
                <a:effectLst/>
                <a:uLnTx/>
                <a:uFillTx/>
              </a:rPr>
              <a:t>endocervix</a:t>
            </a:r>
            <a:r>
              <a:rPr kumimoji="0" lang="en-US" sz="2000" b="0" i="0" u="none" strike="noStrike" kern="1200" cap="none" spc="0" normalizeH="0" baseline="0" noProof="0" dirty="0" smtClean="0">
                <a:ln>
                  <a:noFill/>
                </a:ln>
                <a:solidFill>
                  <a:schemeClr val="tx1"/>
                </a:solidFill>
                <a:effectLst/>
                <a:uLnTx/>
                <a:uFillTx/>
              </a:rPr>
              <a:t> forming a </a:t>
            </a:r>
            <a:r>
              <a:rPr kumimoji="0" lang="en-US" sz="2000" b="1" i="0" u="none" strike="noStrike" kern="1200" cap="none" spc="0" normalizeH="0" baseline="0" noProof="0" dirty="0" smtClean="0">
                <a:ln>
                  <a:noFill/>
                </a:ln>
                <a:solidFill>
                  <a:srgbClr val="00B0F0"/>
                </a:solidFill>
                <a:effectLst/>
                <a:uLnTx/>
                <a:uFillTx/>
              </a:rPr>
              <a:t>mucus plug</a:t>
            </a:r>
            <a:r>
              <a:rPr kumimoji="0" lang="en-US" sz="2000" b="0" i="0" u="none" strike="noStrike" kern="1200" cap="none" spc="0" normalizeH="0" baseline="0" noProof="0" dirty="0" smtClean="0">
                <a:ln>
                  <a:noFill/>
                </a:ln>
                <a:solidFill>
                  <a:schemeClr val="tx1"/>
                </a:solidFill>
                <a:effectLst/>
                <a:uLnTx/>
                <a:uFillTx/>
              </a:rPr>
              <a:t>, this has an abundance of leucocytes and acts as an antibacterial and mechanical barrier.</a:t>
            </a:r>
          </a:p>
          <a:p>
            <a:pPr marL="365760" marR="0" lvl="0" indent="-256032" algn="just" defTabSz="914400" rtl="0" eaLnBrk="1" fontAlgn="auto" latinLnBrk="0" hangingPunct="1">
              <a:lnSpc>
                <a:spcPct val="90000"/>
              </a:lnSpc>
              <a:spcBef>
                <a:spcPts val="400"/>
              </a:spcBef>
              <a:spcAft>
                <a:spcPts val="0"/>
              </a:spcAft>
              <a:buClr>
                <a:schemeClr val="accent1"/>
              </a:buClr>
              <a:buSzPct val="68000"/>
              <a:buFont typeface="Wingdings 3"/>
              <a:buChar char=""/>
              <a:tabLst/>
              <a:defRPr/>
            </a:pPr>
            <a:r>
              <a:rPr lang="en-US" sz="2000" dirty="0" smtClean="0"/>
              <a:t>The </a:t>
            </a:r>
            <a:r>
              <a:rPr lang="en-US" sz="2000" dirty="0"/>
              <a:t>vaginal epithelium becomes thicker during pregnancy with increase rate of desquamation this leads to increased vaginal </a:t>
            </a:r>
            <a:r>
              <a:rPr lang="en-US" sz="2000" dirty="0" smtClean="0"/>
              <a:t>discharge </a:t>
            </a:r>
            <a:r>
              <a:rPr lang="en-US" sz="2000" b="1" dirty="0" smtClean="0">
                <a:solidFill>
                  <a:srgbClr val="00B0F0"/>
                </a:solidFill>
              </a:rPr>
              <a:t>(</a:t>
            </a:r>
            <a:r>
              <a:rPr lang="en-US" sz="2000" b="1" dirty="0" err="1" smtClean="0">
                <a:solidFill>
                  <a:srgbClr val="00B0F0"/>
                </a:solidFill>
              </a:rPr>
              <a:t>leukorrhea</a:t>
            </a:r>
            <a:r>
              <a:rPr lang="en-US" sz="2000" b="1" dirty="0" smtClean="0">
                <a:solidFill>
                  <a:srgbClr val="00B0F0"/>
                </a:solidFill>
              </a:rPr>
              <a:t>) </a:t>
            </a:r>
            <a:r>
              <a:rPr lang="en-US" sz="2000" dirty="0"/>
              <a:t>which has a more acid pH and may protect against ascending infection. The vagina increases in capacity and length </a:t>
            </a:r>
            <a:r>
              <a:rPr lang="en-US" sz="2000" dirty="0" smtClean="0"/>
              <a:t>and</a:t>
            </a:r>
          </a:p>
          <a:p>
            <a:pPr marL="109728" marR="0" lvl="0" algn="just" defTabSz="914400" rtl="0" eaLnBrk="1" fontAlgn="auto" latinLnBrk="0" hangingPunct="1">
              <a:lnSpc>
                <a:spcPct val="90000"/>
              </a:lnSpc>
              <a:spcBef>
                <a:spcPts val="400"/>
              </a:spcBef>
              <a:spcAft>
                <a:spcPts val="0"/>
              </a:spcAft>
              <a:buClr>
                <a:schemeClr val="accent1"/>
              </a:buClr>
              <a:buSzPct val="68000"/>
              <a:tabLst/>
              <a:defRPr/>
            </a:pPr>
            <a:r>
              <a:rPr lang="en-US" sz="2000" dirty="0"/>
              <a:t> </a:t>
            </a:r>
            <a:r>
              <a:rPr lang="en-US" sz="2000" dirty="0" smtClean="0"/>
              <a:t>    </a:t>
            </a:r>
            <a:r>
              <a:rPr lang="en-US" sz="2000" dirty="0"/>
              <a:t>becomes progressively more distensible in preparation for </a:t>
            </a:r>
            <a:endParaRPr lang="en-US" sz="2000" dirty="0" smtClean="0"/>
          </a:p>
          <a:p>
            <a:pPr marL="109728" marR="0" lvl="0" algn="just" defTabSz="914400" rtl="0" eaLnBrk="1" fontAlgn="auto" latinLnBrk="0" hangingPunct="1">
              <a:lnSpc>
                <a:spcPct val="90000"/>
              </a:lnSpc>
              <a:spcBef>
                <a:spcPts val="400"/>
              </a:spcBef>
              <a:spcAft>
                <a:spcPts val="0"/>
              </a:spcAft>
              <a:buClr>
                <a:schemeClr val="accent1"/>
              </a:buClr>
              <a:buSzPct val="68000"/>
              <a:tabLst/>
              <a:defRPr/>
            </a:pPr>
            <a:r>
              <a:rPr lang="en-US" sz="2000" dirty="0"/>
              <a:t> </a:t>
            </a:r>
            <a:r>
              <a:rPr lang="en-US" sz="2000" dirty="0" smtClean="0"/>
              <a:t>    delivery</a:t>
            </a:r>
            <a:r>
              <a:rPr lang="en-US" sz="2000" dirty="0"/>
              <a:t>.</a:t>
            </a:r>
            <a:endParaRPr lang="en-US" sz="2000" b="1" u="sng" dirty="0"/>
          </a:p>
          <a:p>
            <a:pPr algn="just">
              <a:lnSpc>
                <a:spcPct val="80000"/>
              </a:lnSpc>
            </a:pPr>
            <a:endParaRPr lang="en-US" sz="2000" dirty="0"/>
          </a:p>
          <a:p>
            <a:pPr marL="365760" marR="0" lvl="0" indent="-256032" algn="just" defTabSz="914400" rtl="0" eaLnBrk="1" fontAlgn="auto" latinLnBrk="0" hangingPunct="1">
              <a:lnSpc>
                <a:spcPct val="90000"/>
              </a:lnSpc>
              <a:spcBef>
                <a:spcPts val="400"/>
              </a:spcBef>
              <a:spcAft>
                <a:spcPts val="0"/>
              </a:spcAft>
              <a:buClr>
                <a:schemeClr val="accent1"/>
              </a:buClr>
              <a:buSzPct val="68000"/>
              <a:buFont typeface="Wingdings 3"/>
              <a:buChar char=""/>
              <a:tabLst/>
              <a:defRPr/>
            </a:pPr>
            <a:endParaRPr kumimoji="0" lang="en-US" sz="2000" b="1" i="0" u="sng" strike="noStrike" kern="1200" cap="none" spc="0" normalizeH="0" baseline="0" noProof="0" dirty="0" smtClean="0">
              <a:ln>
                <a:noFill/>
              </a:ln>
              <a:solidFill>
                <a:schemeClr val="tx1"/>
              </a:solidFill>
              <a:effectLst/>
              <a:uLnTx/>
              <a:uFillTx/>
            </a:endParaRPr>
          </a:p>
        </p:txBody>
      </p:sp>
      <p:sp>
        <p:nvSpPr>
          <p:cNvPr id="3"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65" y="502432"/>
            <a:ext cx="8507288" cy="1143000"/>
          </a:xfrm>
        </p:spPr>
        <p:txBody>
          <a:bodyPr>
            <a:normAutofit/>
          </a:bodyPr>
          <a:lstStyle/>
          <a:p>
            <a:r>
              <a:rPr lang="en-US" b="1" dirty="0" smtClean="0">
                <a:solidFill>
                  <a:srgbClr val="FF0000"/>
                </a:solidFill>
              </a:rPr>
              <a:t>The hypothalamus &amp; pituitary gland</a:t>
            </a:r>
          </a:p>
        </p:txBody>
      </p:sp>
      <p:sp>
        <p:nvSpPr>
          <p:cNvPr id="3" name="Content Placeholder 2"/>
          <p:cNvSpPr>
            <a:spLocks noGrp="1"/>
          </p:cNvSpPr>
          <p:nvPr>
            <p:ph idx="1"/>
          </p:nvPr>
        </p:nvSpPr>
        <p:spPr>
          <a:xfrm>
            <a:off x="179512" y="1481328"/>
            <a:ext cx="8928992" cy="4525963"/>
          </a:xfrm>
        </p:spPr>
        <p:txBody>
          <a:bodyPr>
            <a:normAutofit/>
          </a:bodyPr>
          <a:lstStyle/>
          <a:p>
            <a:r>
              <a:rPr lang="en-US" dirty="0" smtClean="0"/>
              <a:t>The pituitary gland increases in weight by 30% -50%. </a:t>
            </a:r>
          </a:p>
          <a:p>
            <a:r>
              <a:rPr lang="en-US" dirty="0" smtClean="0"/>
              <a:t>The number of </a:t>
            </a:r>
            <a:r>
              <a:rPr lang="en-US" dirty="0" err="1" smtClean="0"/>
              <a:t>lactotrophs</a:t>
            </a:r>
            <a:r>
              <a:rPr lang="en-US" dirty="0" smtClean="0"/>
              <a:t> is increased and plasma prolactin secretion is </a:t>
            </a:r>
            <a:r>
              <a:rPr lang="en-US" dirty="0" err="1" smtClean="0"/>
              <a:t>inceased</a:t>
            </a:r>
            <a:r>
              <a:rPr lang="en-US" dirty="0" smtClean="0"/>
              <a:t> progressively throughout gestation </a:t>
            </a:r>
          </a:p>
          <a:p>
            <a:r>
              <a:rPr lang="en-US" dirty="0" smtClean="0"/>
              <a:t>The secretion of other anterior pituitary hormones is unchanged or reduced </a:t>
            </a:r>
            <a:r>
              <a:rPr lang="en-US" dirty="0" err="1" smtClean="0"/>
              <a:t>e.g</a:t>
            </a:r>
            <a:r>
              <a:rPr lang="en-US" dirty="0" smtClean="0"/>
              <a:t> GH.</a:t>
            </a:r>
          </a:p>
          <a:p>
            <a:r>
              <a:rPr lang="en-US" dirty="0" smtClean="0"/>
              <a:t> ACTH concentrations rise during pregnancy, partly because of placental synthesis of ACTH and of a corticotrophin-releasing hormone (CRH) and do not respond to normal control mechanisms.</a:t>
            </a:r>
            <a:endParaRPr lang="en-US" dirty="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Understand the physiological changes during pregnancy. </a:t>
            </a:r>
          </a:p>
          <a:p>
            <a:r>
              <a:rPr lang="en-US" dirty="0" smtClean="0"/>
              <a:t>Avoid the misinterpretation of physiological changes of pregnancy as abnormal.</a:t>
            </a:r>
            <a:endParaRPr lang="en-US" dirty="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03007"/>
            <a:ext cx="8229600" cy="1189038"/>
          </a:xfrm>
        </p:spPr>
        <p:txBody>
          <a:bodyPr>
            <a:noAutofit/>
          </a:bodyPr>
          <a:lstStyle/>
          <a:p>
            <a:r>
              <a:rPr lang="en-US" sz="3200" b="1" dirty="0" smtClean="0">
                <a:solidFill>
                  <a:srgbClr val="FF0000"/>
                </a:solidFill>
              </a:rPr>
              <a:t>The parathyroid glands and calcium metabolism</a:t>
            </a:r>
            <a:br>
              <a:rPr lang="en-US" sz="3200" b="1"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32209" y="1856454"/>
            <a:ext cx="8229600" cy="4983163"/>
          </a:xfrm>
        </p:spPr>
        <p:txBody>
          <a:bodyPr>
            <a:normAutofit/>
          </a:bodyPr>
          <a:lstStyle/>
          <a:p>
            <a:r>
              <a:rPr lang="en-US" dirty="0" smtClean="0"/>
              <a:t>Calcium homeostasis changes markedly .</a:t>
            </a:r>
          </a:p>
          <a:p>
            <a:r>
              <a:rPr lang="en-US" dirty="0" smtClean="0"/>
              <a:t>Maternal total plasma calcium concentration falls, because albumin concentration falls, but unbound ionized calcium concentration is unchanged. </a:t>
            </a:r>
          </a:p>
          <a:p>
            <a:r>
              <a:rPr lang="en-US" dirty="0" smtClean="0"/>
              <a:t>The fetus has higher calcium concentration than the mother .</a:t>
            </a:r>
          </a:p>
          <a:p>
            <a:r>
              <a:rPr lang="en-US" dirty="0" smtClean="0"/>
              <a:t>Synthesis of 1,25 </a:t>
            </a:r>
            <a:r>
              <a:rPr lang="en-US" dirty="0" err="1" smtClean="0"/>
              <a:t>dihydroxycholecalciferol</a:t>
            </a:r>
            <a:r>
              <a:rPr lang="en-US" dirty="0" smtClean="0"/>
              <a:t> increases, substantially promoting enhanced gastrointestinal calcium absorption.</a:t>
            </a:r>
          </a:p>
          <a:p>
            <a:r>
              <a:rPr lang="en-US" dirty="0" smtClean="0"/>
              <a:t> Parathyroid hormone (PTH) ,which increases by about one-third, regulates the synthesis of 1,25 </a:t>
            </a:r>
            <a:r>
              <a:rPr lang="en-US" dirty="0" err="1" smtClean="0"/>
              <a:t>dihydroxyvitamin</a:t>
            </a:r>
            <a:r>
              <a:rPr lang="en-US" dirty="0" smtClean="0"/>
              <a:t> D in the proximal convoluted tubule. </a:t>
            </a:r>
          </a:p>
          <a:p>
            <a:r>
              <a:rPr lang="en-US" dirty="0" smtClean="0"/>
              <a:t> </a:t>
            </a:r>
            <a:r>
              <a:rPr lang="en-US" dirty="0" err="1" smtClean="0"/>
              <a:t>placentally</a:t>
            </a:r>
            <a:r>
              <a:rPr lang="en-US" dirty="0"/>
              <a:t>-</a:t>
            </a:r>
            <a:r>
              <a:rPr lang="en-US" dirty="0" smtClean="0"/>
              <a:t>synthesized 1,25DHCC &amp; PTH-related protein</a:t>
            </a:r>
          </a:p>
          <a:p>
            <a:pPr marL="0" indent="0">
              <a:buNone/>
            </a:pPr>
            <a:r>
              <a:rPr lang="en-US" dirty="0"/>
              <a:t> </a:t>
            </a:r>
            <a:r>
              <a:rPr lang="en-US" dirty="0" smtClean="0"/>
              <a:t>   is also present in the maternal circulation  .</a:t>
            </a:r>
          </a:p>
          <a:p>
            <a:endParaRPr lang="en-US" dirty="0" smtClean="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 thyroid gland</a:t>
            </a:r>
          </a:p>
        </p:txBody>
      </p:sp>
      <p:sp>
        <p:nvSpPr>
          <p:cNvPr id="3" name="Content Placeholder 2"/>
          <p:cNvSpPr>
            <a:spLocks noGrp="1"/>
          </p:cNvSpPr>
          <p:nvPr>
            <p:ph idx="1"/>
          </p:nvPr>
        </p:nvSpPr>
        <p:spPr>
          <a:xfrm>
            <a:off x="51209" y="1340768"/>
            <a:ext cx="8991600" cy="5715000"/>
          </a:xfrm>
        </p:spPr>
        <p:txBody>
          <a:bodyPr>
            <a:normAutofit/>
          </a:bodyPr>
          <a:lstStyle/>
          <a:p>
            <a:r>
              <a:rPr lang="en-US" dirty="0" err="1" smtClean="0"/>
              <a:t>hCG</a:t>
            </a:r>
            <a:r>
              <a:rPr lang="en-US" dirty="0" smtClean="0"/>
              <a:t> may suppress TSH in early pregnancy because they share a common </a:t>
            </a:r>
            <a:r>
              <a:rPr lang="en-US" i="1" dirty="0" smtClean="0"/>
              <a:t>α-subunit.</a:t>
            </a:r>
          </a:p>
          <a:p>
            <a:r>
              <a:rPr lang="en-US" dirty="0" smtClean="0"/>
              <a:t>HCG &amp; thyroid hormones may have a role in nausea &amp; vomiting during pregnancy, hyperemesis </a:t>
            </a:r>
            <a:r>
              <a:rPr lang="en-US" dirty="0" err="1" smtClean="0"/>
              <a:t>gravidarum</a:t>
            </a:r>
            <a:r>
              <a:rPr lang="en-US" dirty="0" smtClean="0"/>
              <a:t> may be associated with  biochemical hyperthyroidism.</a:t>
            </a:r>
          </a:p>
          <a:p>
            <a:pPr>
              <a:buNone/>
            </a:pPr>
            <a:endParaRPr lang="fr-FR" dirty="0" smtClean="0"/>
          </a:p>
          <a:p>
            <a:r>
              <a:rPr lang="fr-FR" dirty="0" smtClean="0"/>
              <a:t> TBG concentrations </a:t>
            </a:r>
            <a:r>
              <a:rPr lang="en-US" dirty="0" smtClean="0"/>
              <a:t>double during pregnancy &amp; iodine requirements increased.</a:t>
            </a:r>
          </a:p>
          <a:p>
            <a:pPr>
              <a:buNone/>
            </a:pPr>
            <a:endParaRPr lang="en-US" dirty="0" smtClean="0"/>
          </a:p>
          <a:p>
            <a:r>
              <a:rPr lang="en-US" dirty="0" smtClean="0"/>
              <a:t> Overall for the remainder of pregnancy, free plasma T3 and T4 concentrations remain at the same levels as outside pregnancy (although total levels are raised) and most pregnant women are </a:t>
            </a:r>
            <a:r>
              <a:rPr lang="en-US" dirty="0" err="1" smtClean="0"/>
              <a:t>euthyroid</a:t>
            </a:r>
            <a:r>
              <a:rPr lang="en-US" dirty="0" smtClean="0"/>
              <a:t> .</a:t>
            </a:r>
          </a:p>
          <a:p>
            <a:pPr>
              <a:buNone/>
            </a:pPr>
            <a:r>
              <a:rPr lang="en-US" dirty="0" smtClean="0"/>
              <a:t>.</a:t>
            </a:r>
            <a:endParaRPr lang="en-US" dirty="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659" y="665626"/>
            <a:ext cx="7886700" cy="1325563"/>
          </a:xfrm>
        </p:spPr>
        <p:txBody>
          <a:bodyPr>
            <a:normAutofit/>
          </a:bodyPr>
          <a:lstStyle/>
          <a:p>
            <a:r>
              <a:rPr lang="en-US" b="1" dirty="0" smtClean="0">
                <a:solidFill>
                  <a:srgbClr val="FF0000"/>
                </a:solidFill>
              </a:rPr>
              <a:t>The adrenal gland</a:t>
            </a:r>
            <a:r>
              <a:rPr lang="en-US" b="1" dirty="0" smtClean="0"/>
              <a:t/>
            </a:r>
            <a:br>
              <a:rPr lang="en-US" b="1" dirty="0" smtClean="0"/>
            </a:br>
            <a:endParaRPr lang="en-US" dirty="0"/>
          </a:p>
        </p:txBody>
      </p:sp>
      <p:sp>
        <p:nvSpPr>
          <p:cNvPr id="3" name="Content Placeholder 2"/>
          <p:cNvSpPr>
            <a:spLocks noGrp="1"/>
          </p:cNvSpPr>
          <p:nvPr>
            <p:ph idx="1"/>
          </p:nvPr>
        </p:nvSpPr>
        <p:spPr>
          <a:xfrm>
            <a:off x="432209" y="1412776"/>
            <a:ext cx="8229600" cy="5211763"/>
          </a:xfrm>
        </p:spPr>
        <p:txBody>
          <a:bodyPr>
            <a:normAutofit/>
          </a:bodyPr>
          <a:lstStyle/>
          <a:p>
            <a:r>
              <a:rPr lang="en-US" dirty="0" smtClean="0"/>
              <a:t>Both the plasma total and the unbound </a:t>
            </a:r>
            <a:r>
              <a:rPr lang="en-US" dirty="0" err="1" smtClean="0"/>
              <a:t>cortisol</a:t>
            </a:r>
            <a:r>
              <a:rPr lang="en-US" dirty="0" smtClean="0"/>
              <a:t> and other corticosteroid concentrations rise in pregnancy from about the end of the first trimester.</a:t>
            </a:r>
          </a:p>
          <a:p>
            <a:r>
              <a:rPr lang="en-US" dirty="0" smtClean="0"/>
              <a:t> Concentrations of CBG double.</a:t>
            </a:r>
          </a:p>
          <a:p>
            <a:r>
              <a:rPr lang="en-US" dirty="0" smtClean="0"/>
              <a:t> Excess </a:t>
            </a:r>
            <a:r>
              <a:rPr lang="en-US" dirty="0" err="1" smtClean="0"/>
              <a:t>glucocorticoid</a:t>
            </a:r>
            <a:r>
              <a:rPr lang="en-US" dirty="0" smtClean="0"/>
              <a:t> exposure </a:t>
            </a:r>
            <a:r>
              <a:rPr lang="en-US" i="1" dirty="0" smtClean="0"/>
              <a:t>in-</a:t>
            </a:r>
            <a:r>
              <a:rPr lang="en-US" i="1" dirty="0" err="1" smtClean="0"/>
              <a:t>utero</a:t>
            </a:r>
            <a:r>
              <a:rPr lang="en-US" i="1" dirty="0" smtClean="0"/>
              <a:t> appears to inhibit fetal growth in both animals </a:t>
            </a:r>
            <a:r>
              <a:rPr lang="en-US" dirty="0" smtClean="0"/>
              <a:t>and humans. However, the normal placenta synthesizes a pregnancy-specific 11b-hydroxysteroid dehydrogenase which inhibits transfer of maternal cortisol.</a:t>
            </a:r>
          </a:p>
          <a:p>
            <a:r>
              <a:rPr lang="en-US" dirty="0" smtClean="0"/>
              <a:t> There is marked rise in secretion of the mineralocorticoid aldosterone in pregnancy.</a:t>
            </a:r>
          </a:p>
          <a:p>
            <a:r>
              <a:rPr lang="en-US" dirty="0" smtClean="0"/>
              <a:t> Plasma catecholamine concentrations fall from the first to </a:t>
            </a:r>
          </a:p>
          <a:p>
            <a:pPr marL="0" indent="0">
              <a:buNone/>
            </a:pPr>
            <a:r>
              <a:rPr lang="en-US" dirty="0"/>
              <a:t> </a:t>
            </a:r>
            <a:r>
              <a:rPr lang="en-US" dirty="0" smtClean="0"/>
              <a:t>   the third trimesters. </a:t>
            </a:r>
            <a:endParaRPr lang="en-US" dirty="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93631"/>
            <a:ext cx="7886700" cy="1325563"/>
          </a:xfrm>
        </p:spPr>
        <p:txBody>
          <a:bodyPr>
            <a:normAutofit/>
          </a:bodyPr>
          <a:lstStyle/>
          <a:p>
            <a:r>
              <a:rPr lang="en-US" b="1" dirty="0" smtClean="0">
                <a:solidFill>
                  <a:srgbClr val="FF0000"/>
                </a:solidFill>
              </a:rPr>
              <a:t>Carbohydrates/insulin resistance</a:t>
            </a:r>
            <a:endParaRPr lang="en-US" dirty="0"/>
          </a:p>
        </p:txBody>
      </p:sp>
      <p:sp>
        <p:nvSpPr>
          <p:cNvPr id="3" name="Content Placeholder 2"/>
          <p:cNvSpPr>
            <a:spLocks noGrp="1"/>
          </p:cNvSpPr>
          <p:nvPr>
            <p:ph idx="1"/>
          </p:nvPr>
        </p:nvSpPr>
        <p:spPr>
          <a:xfrm>
            <a:off x="457200" y="1690689"/>
            <a:ext cx="8229600" cy="5943600"/>
          </a:xfrm>
        </p:spPr>
        <p:txBody>
          <a:bodyPr>
            <a:normAutofit/>
          </a:bodyPr>
          <a:lstStyle/>
          <a:p>
            <a:pPr>
              <a:buNone/>
            </a:pPr>
            <a:endParaRPr lang="en-US" sz="2800" b="1" dirty="0" smtClean="0"/>
          </a:p>
          <a:p>
            <a:r>
              <a:rPr lang="en-US" sz="2800" dirty="0" smtClean="0"/>
              <a:t>Pregnancy is </a:t>
            </a:r>
            <a:r>
              <a:rPr lang="en-US" sz="2800" dirty="0" err="1" smtClean="0"/>
              <a:t>hyperlipidaemic</a:t>
            </a:r>
            <a:r>
              <a:rPr lang="en-US" sz="2800" dirty="0" smtClean="0"/>
              <a:t> &amp; </a:t>
            </a:r>
            <a:r>
              <a:rPr lang="en-US" sz="2800" dirty="0" err="1" smtClean="0"/>
              <a:t>glucosuric</a:t>
            </a:r>
            <a:r>
              <a:rPr lang="en-US" sz="2800" dirty="0" smtClean="0"/>
              <a:t>. </a:t>
            </a:r>
          </a:p>
          <a:p>
            <a:pPr marL="109728" indent="0">
              <a:buNone/>
            </a:pPr>
            <a:r>
              <a:rPr lang="en-US" sz="2800" b="1" dirty="0" smtClean="0">
                <a:solidFill>
                  <a:srgbClr val="00B0F0"/>
                </a:solidFill>
              </a:rPr>
              <a:t>By 6–12 weeks gestation</a:t>
            </a:r>
            <a:endParaRPr lang="en-US" sz="2800" dirty="0" smtClean="0"/>
          </a:p>
          <a:p>
            <a:r>
              <a:rPr lang="en-US" sz="2800" dirty="0" smtClean="0"/>
              <a:t>FBS concentrations fall, and by the end  of the first trimester the increase in blood glucose following  a carbohydrate load is less than that outside pregnancy.</a:t>
            </a:r>
          </a:p>
          <a:p>
            <a:r>
              <a:rPr lang="en-US" sz="2800" dirty="0" smtClean="0"/>
              <a:t>This increased sensitivity stimulates glycogen synthesis  and storage, deposition of fat and</a:t>
            </a:r>
          </a:p>
          <a:p>
            <a:pPr marL="0" indent="0">
              <a:buNone/>
            </a:pPr>
            <a:r>
              <a:rPr lang="en-US" sz="2800" dirty="0" smtClean="0"/>
              <a:t> transport of amino acids into cells. </a:t>
            </a:r>
          </a:p>
          <a:p>
            <a:pPr marL="0" indent="0">
              <a:buNone/>
            </a:pPr>
            <a:endParaRPr lang="en-US" sz="2800" dirty="0" smtClean="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098571"/>
          </a:xfrm>
        </p:spPr>
        <p:txBody>
          <a:bodyPr>
            <a:normAutofit/>
          </a:bodyPr>
          <a:lstStyle/>
          <a:p>
            <a:pPr marL="109728" indent="0">
              <a:buNone/>
            </a:pPr>
            <a:r>
              <a:rPr lang="en-US" sz="3200" b="1" dirty="0" smtClean="0">
                <a:solidFill>
                  <a:srgbClr val="00B0F0"/>
                </a:solidFill>
              </a:rPr>
              <a:t>After mid-pregnancy</a:t>
            </a:r>
            <a:endParaRPr lang="en-US" sz="3200" dirty="0" smtClean="0"/>
          </a:p>
          <a:p>
            <a:r>
              <a:rPr lang="en-US" dirty="0" smtClean="0"/>
              <a:t>Resistance </a:t>
            </a:r>
            <a:r>
              <a:rPr lang="en-US" dirty="0"/>
              <a:t>to the action of insulin develops progressively and plasma glucose concentrations rise.</a:t>
            </a:r>
          </a:p>
          <a:p>
            <a:r>
              <a:rPr lang="en-US" dirty="0" smtClean="0"/>
              <a:t>Glucose crosses the placenta readily and the fetus uses glucose as its primary energy substrate, so this rise is presumably beneficial to the fetus. </a:t>
            </a:r>
          </a:p>
          <a:p>
            <a:r>
              <a:rPr lang="en-US" dirty="0" smtClean="0"/>
              <a:t>Fetal and maternal glucose concentrations are significantly correlated.</a:t>
            </a:r>
          </a:p>
          <a:p>
            <a:r>
              <a:rPr lang="en-US" dirty="0" smtClean="0"/>
              <a:t>The insulin resistance is presumably largely endocrine-driven, possibly via increased </a:t>
            </a:r>
            <a:r>
              <a:rPr lang="en-US" dirty="0" err="1" smtClean="0"/>
              <a:t>cortisol</a:t>
            </a:r>
            <a:r>
              <a:rPr lang="en-US" dirty="0" smtClean="0"/>
              <a:t> or </a:t>
            </a:r>
            <a:r>
              <a:rPr lang="en-US" dirty="0" err="1" smtClean="0"/>
              <a:t>hPL</a:t>
            </a:r>
            <a:r>
              <a:rPr lang="en-US" dirty="0" smtClean="0"/>
              <a:t>.</a:t>
            </a:r>
            <a:endParaRPr lang="en-US" dirty="0"/>
          </a:p>
        </p:txBody>
      </p:sp>
      <p:sp>
        <p:nvSpPr>
          <p:cNvPr id="4" name="object 4"/>
          <p:cNvSpPr/>
          <p:nvPr/>
        </p:nvSpPr>
        <p:spPr>
          <a:xfrm>
            <a:off x="75858" y="39176"/>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659" y="617440"/>
            <a:ext cx="7886700" cy="1325563"/>
          </a:xfrm>
        </p:spPr>
        <p:txBody>
          <a:bodyPr>
            <a:normAutofit/>
          </a:bodyPr>
          <a:lstStyle/>
          <a:p>
            <a:r>
              <a:rPr lang="en-US" b="1" dirty="0" smtClean="0">
                <a:solidFill>
                  <a:srgbClr val="FF0000"/>
                </a:solidFill>
              </a:rPr>
              <a:t>Renal hormones</a:t>
            </a:r>
            <a:endParaRPr lang="en-US" dirty="0"/>
          </a:p>
        </p:txBody>
      </p:sp>
      <p:sp>
        <p:nvSpPr>
          <p:cNvPr id="3" name="Content Placeholder 2"/>
          <p:cNvSpPr>
            <a:spLocks noGrp="1"/>
          </p:cNvSpPr>
          <p:nvPr>
            <p:ph idx="1"/>
          </p:nvPr>
        </p:nvSpPr>
        <p:spPr/>
        <p:txBody>
          <a:bodyPr>
            <a:normAutofit/>
          </a:bodyPr>
          <a:lstStyle/>
          <a:p>
            <a:r>
              <a:rPr lang="en-US" b="1" u="sng" dirty="0" err="1" smtClean="0">
                <a:solidFill>
                  <a:srgbClr val="00B0F0"/>
                </a:solidFill>
              </a:rPr>
              <a:t>Renin-angiotensin</a:t>
            </a:r>
            <a:r>
              <a:rPr lang="en-US" b="1" u="sng" dirty="0" smtClean="0">
                <a:solidFill>
                  <a:srgbClr val="00B0F0"/>
                </a:solidFill>
              </a:rPr>
              <a:t> system</a:t>
            </a:r>
            <a:r>
              <a:rPr lang="en-US" b="1" u="sng" dirty="0" smtClean="0"/>
              <a:t>:</a:t>
            </a:r>
            <a:r>
              <a:rPr lang="en-US" dirty="0" smtClean="0"/>
              <a:t> is activated from very early pregnancy</a:t>
            </a:r>
          </a:p>
          <a:p>
            <a:r>
              <a:rPr lang="en-US" b="1" u="sng" dirty="0">
                <a:solidFill>
                  <a:srgbClr val="00B0F0"/>
                </a:solidFill>
              </a:rPr>
              <a:t>E</a:t>
            </a:r>
            <a:r>
              <a:rPr lang="en-US" b="1" u="sng" dirty="0" smtClean="0">
                <a:solidFill>
                  <a:srgbClr val="00B0F0"/>
                </a:solidFill>
              </a:rPr>
              <a:t>rythropoietin</a:t>
            </a:r>
            <a:r>
              <a:rPr lang="en-US" dirty="0" smtClean="0">
                <a:solidFill>
                  <a:srgbClr val="00B0F0"/>
                </a:solidFill>
              </a:rPr>
              <a:t> </a:t>
            </a:r>
            <a:r>
              <a:rPr lang="en-US" dirty="0" smtClean="0"/>
              <a:t>synthesis appears to be stimulated by </a:t>
            </a:r>
            <a:r>
              <a:rPr lang="en-US" dirty="0" err="1" smtClean="0"/>
              <a:t>hCG</a:t>
            </a:r>
            <a:r>
              <a:rPr lang="en-US" dirty="0" smtClean="0"/>
              <a:t>&amp; its concentration rises from the first trimester, peaking in mid-gestation and falling somewhat thereafter.</a:t>
            </a:r>
          </a:p>
          <a:p>
            <a:r>
              <a:rPr lang="en-US" b="1" u="sng" dirty="0" err="1" smtClean="0">
                <a:solidFill>
                  <a:srgbClr val="00B0F0"/>
                </a:solidFill>
              </a:rPr>
              <a:t>Prostacyclin</a:t>
            </a:r>
            <a:r>
              <a:rPr lang="en-US" dirty="0" smtClean="0">
                <a:solidFill>
                  <a:srgbClr val="00B0F0"/>
                </a:solidFill>
              </a:rPr>
              <a:t> </a:t>
            </a:r>
            <a:r>
              <a:rPr lang="en-US" dirty="0" smtClean="0"/>
              <a:t>is a potent vasodilator, synthesized mainly in the kidney. Concentrations begin to rise rapidly by 8–10 weeks gestation.</a:t>
            </a:r>
            <a:endParaRPr lang="en-US" dirty="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12085"/>
            <a:ext cx="7886700" cy="1325563"/>
          </a:xfrm>
        </p:spPr>
        <p:txBody>
          <a:bodyPr/>
          <a:lstStyle/>
          <a:p>
            <a:r>
              <a:rPr lang="en-US" dirty="0" smtClean="0">
                <a:solidFill>
                  <a:srgbClr val="FF0000"/>
                </a:solidFill>
              </a:rPr>
              <a:t>Readings:</a:t>
            </a:r>
            <a:endParaRPr lang="en-US" dirty="0">
              <a:solidFill>
                <a:srgbClr val="FF0000"/>
              </a:solidFill>
            </a:endParaRPr>
          </a:p>
        </p:txBody>
      </p:sp>
      <p:sp>
        <p:nvSpPr>
          <p:cNvPr id="3" name="Content Placeholder 2"/>
          <p:cNvSpPr>
            <a:spLocks noGrp="1"/>
          </p:cNvSpPr>
          <p:nvPr>
            <p:ph idx="1"/>
          </p:nvPr>
        </p:nvSpPr>
        <p:spPr/>
        <p:txBody>
          <a:bodyPr/>
          <a:lstStyle/>
          <a:p>
            <a:r>
              <a:rPr lang="en-US" smtClean="0"/>
              <a:t> </a:t>
            </a:r>
            <a:r>
              <a:rPr lang="en-US"/>
              <a:t>Obstetrics by ten teachers, </a:t>
            </a:r>
            <a:r>
              <a:rPr lang="en-US" smtClean="0"/>
              <a:t>20</a:t>
            </a:r>
            <a:r>
              <a:rPr lang="en-US" baseline="30000" smtClean="0"/>
              <a:t>th</a:t>
            </a:r>
            <a:r>
              <a:rPr lang="en-US" smtClean="0"/>
              <a:t> </a:t>
            </a:r>
            <a:r>
              <a:rPr lang="en-US" dirty="0"/>
              <a:t>edition, by Philip N Baker and Louise C Kenny. </a:t>
            </a:r>
            <a:endParaRPr lang="en-US" dirty="0" smtClean="0"/>
          </a:p>
          <a:p>
            <a:r>
              <a:rPr lang="en-US" dirty="0" smtClean="0"/>
              <a:t>Maternal physiology lecture and small group (session 8 in reproductive module)</a:t>
            </a:r>
          </a:p>
          <a:p>
            <a:endParaRPr lang="en-US" dirty="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647043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Volume Homeostasis</a:t>
            </a:r>
            <a:endParaRPr lang="en-US" dirty="0">
              <a:solidFill>
                <a:srgbClr val="FF0000"/>
              </a:solidFill>
            </a:endParaRPr>
          </a:p>
        </p:txBody>
      </p:sp>
      <p:sp>
        <p:nvSpPr>
          <p:cNvPr id="6" name="Content Placeholder 5"/>
          <p:cNvSpPr>
            <a:spLocks noGrp="1"/>
          </p:cNvSpPr>
          <p:nvPr>
            <p:ph idx="1"/>
          </p:nvPr>
        </p:nvSpPr>
        <p:spPr/>
        <p:txBody>
          <a:bodyPr/>
          <a:lstStyle/>
          <a:p>
            <a:r>
              <a:rPr lang="en-US" dirty="0" smtClean="0"/>
              <a:t>Fluid retention  is one of the most fundamental systemic changes of normal pregnancy.</a:t>
            </a:r>
          </a:p>
          <a:p>
            <a:r>
              <a:rPr lang="en-US" dirty="0" smtClean="0"/>
              <a:t>Most marked expansion occurs in ECF volume, especially in circulating plasma volume.</a:t>
            </a:r>
          </a:p>
          <a:p>
            <a:r>
              <a:rPr lang="en-US" dirty="0" smtClean="0"/>
              <a:t>Some increase in ICF volume.</a:t>
            </a:r>
          </a:p>
          <a:p>
            <a:r>
              <a:rPr lang="en-US" dirty="0" smtClean="0"/>
              <a:t>The precise underlying mechanism is </a:t>
            </a:r>
            <a:r>
              <a:rPr lang="en-US" dirty="0" err="1" smtClean="0"/>
              <a:t>uncetain</a:t>
            </a:r>
            <a:r>
              <a:rPr lang="en-US" dirty="0" smtClean="0"/>
              <a:t>.</a:t>
            </a:r>
          </a:p>
          <a:p>
            <a:endParaRPr lang="en-US" dirty="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7"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8"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9" name="Picture 8"/>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10" name="object 6"/>
          <p:cNvSpPr/>
          <p:nvPr/>
        </p:nvSpPr>
        <p:spPr>
          <a:xfrm>
            <a:off x="4219413" y="-17026"/>
            <a:ext cx="655192" cy="710657"/>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 y="670621"/>
            <a:ext cx="9144000" cy="1219200"/>
          </a:xfrm>
        </p:spPr>
        <p:txBody>
          <a:bodyPr>
            <a:normAutofit/>
          </a:bodyPr>
          <a:lstStyle/>
          <a:p>
            <a:r>
              <a:rPr lang="en-US" dirty="0" smtClean="0"/>
              <a:t>Factors contributing to fluid retention :</a:t>
            </a:r>
            <a:endParaRPr lang="en-US" dirty="0"/>
          </a:p>
        </p:txBody>
      </p:sp>
      <p:sp>
        <p:nvSpPr>
          <p:cNvPr id="3" name="Content Placeholder 2"/>
          <p:cNvSpPr>
            <a:spLocks noGrp="1"/>
          </p:cNvSpPr>
          <p:nvPr>
            <p:ph idx="1"/>
          </p:nvPr>
        </p:nvSpPr>
        <p:spPr/>
        <p:txBody>
          <a:bodyPr/>
          <a:lstStyle/>
          <a:p>
            <a:r>
              <a:rPr lang="en-US" dirty="0" smtClean="0"/>
              <a:t>Sodium retention .</a:t>
            </a:r>
          </a:p>
          <a:p>
            <a:r>
              <a:rPr lang="en-US" dirty="0" smtClean="0"/>
              <a:t>Resetting of </a:t>
            </a:r>
            <a:r>
              <a:rPr lang="en-US" dirty="0" err="1" smtClean="0"/>
              <a:t>osmostat</a:t>
            </a:r>
            <a:r>
              <a:rPr lang="en-US" dirty="0" smtClean="0"/>
              <a:t>.</a:t>
            </a:r>
          </a:p>
          <a:p>
            <a:r>
              <a:rPr lang="en-US" dirty="0" smtClean="0"/>
              <a:t>Decrease thirst threshold.</a:t>
            </a:r>
          </a:p>
          <a:p>
            <a:r>
              <a:rPr lang="en-US" dirty="0" smtClean="0"/>
              <a:t>Decrease plasma </a:t>
            </a:r>
            <a:r>
              <a:rPr lang="en-US" dirty="0" err="1" smtClean="0"/>
              <a:t>oncotic</a:t>
            </a:r>
            <a:r>
              <a:rPr lang="en-US" dirty="0" smtClean="0"/>
              <a:t> pressure</a:t>
            </a:r>
            <a:endParaRPr lang="en-US" dirty="0"/>
          </a:p>
        </p:txBody>
      </p:sp>
      <p:sp>
        <p:nvSpPr>
          <p:cNvPr id="4" name="object 4"/>
          <p:cNvSpPr/>
          <p:nvPr/>
        </p:nvSpPr>
        <p:spPr>
          <a:xfrm>
            <a:off x="9350" y="10237"/>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659" y="800357"/>
            <a:ext cx="7886700" cy="1325563"/>
          </a:xfrm>
        </p:spPr>
        <p:txBody>
          <a:bodyPr>
            <a:normAutofit/>
          </a:bodyPr>
          <a:lstStyle/>
          <a:p>
            <a:r>
              <a:rPr lang="en-US" dirty="0" err="1" smtClean="0"/>
              <a:t>Consecquences</a:t>
            </a:r>
            <a:r>
              <a:rPr lang="en-US" dirty="0" smtClean="0"/>
              <a:t> of fluid retention:</a:t>
            </a:r>
            <a:endParaRPr lang="en-US" dirty="0"/>
          </a:p>
        </p:txBody>
      </p:sp>
      <p:sp>
        <p:nvSpPr>
          <p:cNvPr id="3" name="Content Placeholder 2"/>
          <p:cNvSpPr>
            <a:spLocks noGrp="1"/>
          </p:cNvSpPr>
          <p:nvPr>
            <p:ph idx="1"/>
          </p:nvPr>
        </p:nvSpPr>
        <p:spPr/>
        <p:txBody>
          <a:bodyPr/>
          <a:lstStyle/>
          <a:p>
            <a:r>
              <a:rPr lang="en-US" dirty="0" err="1" smtClean="0"/>
              <a:t>Hb</a:t>
            </a:r>
            <a:r>
              <a:rPr lang="en-US" dirty="0" smtClean="0"/>
              <a:t> concentration falls.</a:t>
            </a:r>
          </a:p>
          <a:p>
            <a:r>
              <a:rPr lang="en-US" dirty="0" err="1" smtClean="0"/>
              <a:t>Hematocrit</a:t>
            </a:r>
            <a:r>
              <a:rPr lang="en-US" dirty="0" smtClean="0"/>
              <a:t> falls.</a:t>
            </a:r>
          </a:p>
          <a:p>
            <a:r>
              <a:rPr lang="en-US" dirty="0" smtClean="0"/>
              <a:t>Serum albumin concentration falls.</a:t>
            </a:r>
          </a:p>
          <a:p>
            <a:r>
              <a:rPr lang="en-US" dirty="0" smtClean="0"/>
              <a:t>Stroke volume increases.</a:t>
            </a:r>
          </a:p>
          <a:p>
            <a:r>
              <a:rPr lang="en-US" dirty="0" smtClean="0"/>
              <a:t>Renal blood flow increases</a:t>
            </a:r>
            <a:endParaRPr lang="en-US" dirty="0"/>
          </a:p>
        </p:txBody>
      </p:sp>
      <p:sp>
        <p:nvSpPr>
          <p:cNvPr id="4" name="object 4"/>
          <p:cNvSpPr/>
          <p:nvPr/>
        </p:nvSpPr>
        <p:spPr>
          <a:xfrm>
            <a:off x="25058" y="10237"/>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43833" y="752638"/>
            <a:ext cx="7772400" cy="1501775"/>
          </a:xfrm>
        </p:spPr>
        <p:txBody>
          <a:bodyPr/>
          <a:lstStyle/>
          <a:p>
            <a:r>
              <a:rPr lang="en-US" b="1" dirty="0" err="1" smtClean="0">
                <a:solidFill>
                  <a:srgbClr val="FF0000"/>
                </a:solidFill>
              </a:rPr>
              <a:t>Haematology</a:t>
            </a:r>
            <a:endParaRPr lang="en-US" dirty="0">
              <a:solidFill>
                <a:srgbClr val="FF0000"/>
              </a:solidFill>
            </a:endParaRPr>
          </a:p>
        </p:txBody>
      </p:sp>
      <p:sp>
        <p:nvSpPr>
          <p:cNvPr id="3" name="Subtitle 2"/>
          <p:cNvSpPr>
            <a:spLocks noGrp="1"/>
          </p:cNvSpPr>
          <p:nvPr>
            <p:ph type="subTitle" idx="4294967295"/>
          </p:nvPr>
        </p:nvSpPr>
        <p:spPr>
          <a:xfrm>
            <a:off x="145249" y="1830220"/>
            <a:ext cx="8001000" cy="3018656"/>
          </a:xfrm>
        </p:spPr>
        <p:txBody>
          <a:bodyPr>
            <a:normAutofit/>
          </a:bodyPr>
          <a:lstStyle/>
          <a:p>
            <a:pPr marL="514350" indent="-514350">
              <a:buFont typeface="+mj-lt"/>
              <a:buAutoNum type="arabicPeriod"/>
            </a:pPr>
            <a:r>
              <a:rPr lang="en-US" dirty="0"/>
              <a:t>The circulating red cell mass increases by </a:t>
            </a:r>
            <a:r>
              <a:rPr lang="en-US" dirty="0" smtClean="0"/>
              <a:t>25% during pregnancy.</a:t>
            </a:r>
          </a:p>
          <a:p>
            <a:pPr marL="514350" indent="-514350">
              <a:buFont typeface="+mj-lt"/>
              <a:buAutoNum type="arabicPeriod"/>
            </a:pPr>
            <a:r>
              <a:rPr lang="en-US" dirty="0" smtClean="0"/>
              <a:t>Plasma volume is increased by 50%.</a:t>
            </a:r>
          </a:p>
          <a:p>
            <a:pPr marL="514350" indent="-514350">
              <a:buFont typeface="+mj-lt"/>
              <a:buAutoNum type="arabicPeriod"/>
            </a:pPr>
            <a:r>
              <a:rPr lang="en-US" dirty="0" smtClean="0"/>
              <a:t>So there is a state of </a:t>
            </a:r>
            <a:r>
              <a:rPr lang="en-US" dirty="0" err="1" smtClean="0"/>
              <a:t>hemodilution</a:t>
            </a:r>
            <a:r>
              <a:rPr lang="en-US" dirty="0" smtClean="0"/>
              <a:t> erroneously called “physiological anemia of pregnancy”.</a:t>
            </a:r>
          </a:p>
          <a:p>
            <a:pPr marL="514350" indent="-514350">
              <a:buFont typeface="+mj-lt"/>
              <a:buAutoNum type="arabicPeriod"/>
            </a:pPr>
            <a:r>
              <a:rPr lang="en-US" dirty="0" smtClean="0"/>
              <a:t>Consequently  hematological indices which depend  upon the proportion of plasma in a measured blood sample such as </a:t>
            </a:r>
            <a:r>
              <a:rPr lang="en-US" dirty="0" err="1" smtClean="0"/>
              <a:t>haematocrit</a:t>
            </a:r>
            <a:r>
              <a:rPr lang="en-US" dirty="0"/>
              <a:t>, </a:t>
            </a:r>
            <a:r>
              <a:rPr lang="en-US" dirty="0" smtClean="0"/>
              <a:t> </a:t>
            </a:r>
            <a:r>
              <a:rPr lang="en-US" dirty="0" err="1"/>
              <a:t>haemoglobin</a:t>
            </a:r>
            <a:r>
              <a:rPr lang="en-US" dirty="0"/>
              <a:t> concentration and the </a:t>
            </a:r>
            <a:r>
              <a:rPr lang="en-US" dirty="0" smtClean="0"/>
              <a:t>red cell count tend to decrease.</a:t>
            </a:r>
          </a:p>
          <a:p>
            <a:pPr marL="514350" indent="-514350"/>
            <a:endParaRPr lang="en-US" dirty="0"/>
          </a:p>
        </p:txBody>
      </p:sp>
      <p:sp>
        <p:nvSpPr>
          <p:cNvPr id="4" name="object 4"/>
          <p:cNvSpPr/>
          <p:nvPr/>
        </p:nvSpPr>
        <p:spPr>
          <a:xfrm>
            <a:off x="63295" y="3540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145249" y="18927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162800" cy="5693866"/>
          </a:xfrm>
          <a:prstGeom prst="rect">
            <a:avLst/>
          </a:prstGeom>
        </p:spPr>
        <p:txBody>
          <a:bodyPr wrap="square">
            <a:spAutoFit/>
          </a:bodyPr>
          <a:lstStyle/>
          <a:p>
            <a:pPr marL="514350" indent="-514350">
              <a:buFont typeface="Arial" pitchFamily="34" charset="0"/>
              <a:buChar char="•"/>
            </a:pPr>
            <a:r>
              <a:rPr lang="en-US" sz="2800" dirty="0" smtClean="0"/>
              <a:t>MCV increases secondary to </a:t>
            </a:r>
            <a:r>
              <a:rPr lang="en-US" sz="2800" dirty="0" err="1" smtClean="0"/>
              <a:t>erythropoiesis</a:t>
            </a:r>
            <a:r>
              <a:rPr lang="en-US" sz="2800" dirty="0" smtClean="0"/>
              <a:t>.</a:t>
            </a:r>
          </a:p>
          <a:p>
            <a:pPr marL="514350" indent="-514350">
              <a:buFont typeface="Arial" pitchFamily="34" charset="0"/>
              <a:buChar char="•"/>
            </a:pPr>
            <a:r>
              <a:rPr lang="en-US" sz="2800" dirty="0" smtClean="0"/>
              <a:t>MCHCH remains stable.</a:t>
            </a:r>
          </a:p>
          <a:p>
            <a:pPr marL="514350" indent="-514350">
              <a:buFont typeface="Arial" pitchFamily="34" charset="0"/>
              <a:buChar char="•"/>
            </a:pPr>
            <a:r>
              <a:rPr lang="en-US" sz="2800" dirty="0" smtClean="0"/>
              <a:t>Serum iron &amp; </a:t>
            </a:r>
            <a:r>
              <a:rPr lang="en-US" sz="2800" dirty="0" err="1" smtClean="0"/>
              <a:t>ferritin</a:t>
            </a:r>
            <a:r>
              <a:rPr lang="en-US" sz="2800" dirty="0" smtClean="0"/>
              <a:t> </a:t>
            </a:r>
            <a:r>
              <a:rPr lang="en-US" sz="2800" dirty="0" err="1" smtClean="0"/>
              <a:t>conc</a:t>
            </a:r>
            <a:r>
              <a:rPr lang="en-US" sz="2800" dirty="0" smtClean="0"/>
              <a:t> decrease due to increased utilization.</a:t>
            </a:r>
          </a:p>
          <a:p>
            <a:pPr marL="514350" indent="-514350">
              <a:buFont typeface="Arial" pitchFamily="34" charset="0"/>
              <a:buChar char="•"/>
            </a:pPr>
            <a:r>
              <a:rPr lang="en-US" sz="2800" dirty="0" smtClean="0"/>
              <a:t>TIBC  increased.</a:t>
            </a:r>
          </a:p>
          <a:p>
            <a:pPr marL="514350" indent="-514350">
              <a:buFont typeface="Arial" pitchFamily="34" charset="0"/>
              <a:buChar char="•"/>
            </a:pPr>
            <a:r>
              <a:rPr lang="en-US" sz="2800" dirty="0" smtClean="0"/>
              <a:t>Iron requirements increased &amp; there is a moderate increase in iron absorption.</a:t>
            </a:r>
          </a:p>
          <a:p>
            <a:pPr marL="514350" indent="-514350">
              <a:buFont typeface="Arial" pitchFamily="34" charset="0"/>
              <a:buChar char="•"/>
            </a:pPr>
            <a:r>
              <a:rPr lang="en-US" sz="2800" dirty="0" smtClean="0"/>
              <a:t>Serum </a:t>
            </a:r>
            <a:r>
              <a:rPr lang="en-US" sz="2800" dirty="0" err="1" smtClean="0"/>
              <a:t>folate</a:t>
            </a:r>
            <a:r>
              <a:rPr lang="en-US" sz="2800" dirty="0" smtClean="0"/>
              <a:t> decrease.</a:t>
            </a:r>
          </a:p>
          <a:p>
            <a:pPr marL="514350" indent="-514350">
              <a:buFont typeface="Arial" pitchFamily="34" charset="0"/>
              <a:buChar char="•"/>
            </a:pPr>
            <a:r>
              <a:rPr lang="en-US" sz="2800" dirty="0" smtClean="0"/>
              <a:t>Serum </a:t>
            </a:r>
            <a:r>
              <a:rPr lang="en-US" sz="2800" dirty="0" err="1" smtClean="0"/>
              <a:t>vit</a:t>
            </a:r>
            <a:r>
              <a:rPr lang="en-US" sz="2800" dirty="0" smtClean="0"/>
              <a:t> B12 decrease due to preferential active transport to the fetus.</a:t>
            </a:r>
            <a:endParaRPr lang="en-US" sz="2800" dirty="0"/>
          </a:p>
        </p:txBody>
      </p:sp>
      <p:sp>
        <p:nvSpPr>
          <p:cNvPr id="3" name="object 4"/>
          <p:cNvSpPr/>
          <p:nvPr/>
        </p:nvSpPr>
        <p:spPr>
          <a:xfrm>
            <a:off x="55848" y="-15071"/>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4"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5"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6"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8"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7315200" cy="2677656"/>
          </a:xfrm>
          <a:prstGeom prst="rect">
            <a:avLst/>
          </a:prstGeom>
        </p:spPr>
        <p:txBody>
          <a:bodyPr wrap="square">
            <a:spAutoFit/>
          </a:bodyPr>
          <a:lstStyle/>
          <a:p>
            <a:pPr>
              <a:buFont typeface="Arial" pitchFamily="34" charset="0"/>
              <a:buChar char="•"/>
            </a:pPr>
            <a:r>
              <a:rPr lang="en-US" sz="2800" dirty="0" smtClean="0"/>
              <a:t>The total white cell count rises, mainly because of increased </a:t>
            </a:r>
            <a:r>
              <a:rPr lang="en-US" sz="2800" dirty="0" err="1" smtClean="0"/>
              <a:t>polymorphonuclear</a:t>
            </a:r>
            <a:r>
              <a:rPr lang="en-US" sz="2800" dirty="0" smtClean="0"/>
              <a:t> leucocytes. Average value in third trimester 9,OOO/µL, while in the early days of the peurperium normal values may reach up to 20,000/µL.</a:t>
            </a:r>
          </a:p>
        </p:txBody>
      </p:sp>
      <p:sp>
        <p:nvSpPr>
          <p:cNvPr id="3" name="object 4"/>
          <p:cNvSpPr/>
          <p:nvPr/>
        </p:nvSpPr>
        <p:spPr>
          <a:xfrm>
            <a:off x="8966" y="19863"/>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4"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5"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6"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8"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577" y="1484784"/>
            <a:ext cx="8138864" cy="4154984"/>
          </a:xfrm>
          <a:prstGeom prst="rect">
            <a:avLst/>
          </a:prstGeom>
        </p:spPr>
        <p:txBody>
          <a:bodyPr wrap="square">
            <a:spAutoFit/>
          </a:bodyPr>
          <a:lstStyle/>
          <a:p>
            <a:r>
              <a:rPr lang="en-US" dirty="0" smtClean="0">
                <a:solidFill>
                  <a:schemeClr val="tx1">
                    <a:lumMod val="95000"/>
                  </a:schemeClr>
                </a:solidFill>
              </a:rPr>
              <a:t>  </a:t>
            </a:r>
            <a:r>
              <a:rPr lang="en-US" sz="2400" dirty="0" smtClean="0"/>
              <a:t>Normal </a:t>
            </a:r>
            <a:r>
              <a:rPr lang="en-US" sz="2400" dirty="0"/>
              <a:t>pregnancy is a </a:t>
            </a:r>
            <a:r>
              <a:rPr lang="en-US" sz="2400" dirty="0" err="1"/>
              <a:t>hypercoagulable</a:t>
            </a:r>
            <a:r>
              <a:rPr lang="en-US" sz="2400" dirty="0"/>
              <a:t> state .</a:t>
            </a:r>
          </a:p>
          <a:p>
            <a:r>
              <a:rPr lang="en-US" sz="2400" dirty="0"/>
              <a:t> </a:t>
            </a:r>
            <a:r>
              <a:rPr lang="en-US" sz="2400" dirty="0" smtClean="0"/>
              <a:t>(increase </a:t>
            </a:r>
            <a:r>
              <a:rPr lang="en-US" sz="2400" dirty="0"/>
              <a:t>in </a:t>
            </a:r>
            <a:r>
              <a:rPr lang="en-US" sz="2400" dirty="0" err="1" smtClean="0"/>
              <a:t>procaoagulant</a:t>
            </a:r>
            <a:r>
              <a:rPr lang="en-US" sz="2400" dirty="0" smtClean="0"/>
              <a:t> </a:t>
            </a:r>
            <a:r>
              <a:rPr lang="en-US" sz="2400" dirty="0"/>
              <a:t>factors &amp; a reduction  </a:t>
            </a:r>
            <a:r>
              <a:rPr lang="en-US" sz="2400" dirty="0" smtClean="0"/>
              <a:t>in </a:t>
            </a:r>
            <a:r>
              <a:rPr lang="en-US" sz="2400" dirty="0" err="1" smtClean="0"/>
              <a:t>fibrinolytic</a:t>
            </a:r>
            <a:r>
              <a:rPr lang="en-US" sz="2400" dirty="0" smtClean="0"/>
              <a:t> activity).</a:t>
            </a:r>
            <a:endParaRPr lang="en-US" sz="2400" dirty="0"/>
          </a:p>
          <a:p>
            <a:pPr>
              <a:buFont typeface="Arial" pitchFamily="34" charset="0"/>
              <a:buChar char="•"/>
            </a:pPr>
            <a:r>
              <a:rPr lang="en-US" sz="2400" dirty="0" smtClean="0">
                <a:solidFill>
                  <a:schemeClr val="tx1">
                    <a:lumMod val="95000"/>
                  </a:schemeClr>
                </a:solidFill>
              </a:rPr>
              <a:t>Pregnancy is associated with a dramatic increase in the plasma concentration of coagulation factors I, V, VII, IX, X, XII &amp; VON </a:t>
            </a:r>
            <a:r>
              <a:rPr lang="en-US" sz="2400" dirty="0" err="1" smtClean="0">
                <a:solidFill>
                  <a:schemeClr val="tx1">
                    <a:lumMod val="95000"/>
                  </a:schemeClr>
                </a:solidFill>
              </a:rPr>
              <a:t>Willebrand</a:t>
            </a:r>
            <a:r>
              <a:rPr lang="en-US" sz="2400" dirty="0" smtClean="0">
                <a:solidFill>
                  <a:schemeClr val="tx1">
                    <a:lumMod val="95000"/>
                  </a:schemeClr>
                </a:solidFill>
              </a:rPr>
              <a:t> factor</a:t>
            </a:r>
          </a:p>
          <a:p>
            <a:endParaRPr lang="en-US" sz="2400" dirty="0" smtClean="0">
              <a:solidFill>
                <a:schemeClr val="tx1">
                  <a:lumMod val="95000"/>
                </a:schemeClr>
              </a:solidFill>
            </a:endParaRPr>
          </a:p>
          <a:p>
            <a:pPr>
              <a:buFont typeface="Arial" pitchFamily="34" charset="0"/>
              <a:buChar char="•"/>
            </a:pPr>
            <a:r>
              <a:rPr lang="en-US" sz="2400" dirty="0" smtClean="0">
                <a:solidFill>
                  <a:schemeClr val="tx1">
                    <a:lumMod val="95000"/>
                  </a:schemeClr>
                </a:solidFill>
              </a:rPr>
              <a:t> ESR rises early in pregnancy due to the increase in fibrinogen and other physiological changes.</a:t>
            </a:r>
          </a:p>
          <a:p>
            <a:pPr>
              <a:buFont typeface="Arial" pitchFamily="34" charset="0"/>
              <a:buChar char="•"/>
            </a:pPr>
            <a:endParaRPr lang="en-US" sz="2400" dirty="0" smtClean="0">
              <a:solidFill>
                <a:schemeClr val="tx1">
                  <a:lumMod val="95000"/>
                </a:schemeClr>
              </a:solidFill>
            </a:endParaRPr>
          </a:p>
          <a:p>
            <a:pPr>
              <a:buFont typeface="Arial" pitchFamily="34" charset="0"/>
              <a:buChar char="•"/>
            </a:pPr>
            <a:endParaRPr lang="en-US" sz="2400" dirty="0">
              <a:solidFill>
                <a:schemeClr val="tx1">
                  <a:lumMod val="95000"/>
                </a:schemeClr>
              </a:solidFill>
            </a:endParaRPr>
          </a:p>
        </p:txBody>
      </p:sp>
      <p:sp>
        <p:nvSpPr>
          <p:cNvPr id="3" name="Title 2"/>
          <p:cNvSpPr>
            <a:spLocks noGrp="1"/>
          </p:cNvSpPr>
          <p:nvPr>
            <p:ph type="title"/>
          </p:nvPr>
        </p:nvSpPr>
        <p:spPr>
          <a:xfrm>
            <a:off x="477577" y="902117"/>
            <a:ext cx="8229600" cy="562074"/>
          </a:xfrm>
        </p:spPr>
        <p:txBody>
          <a:bodyPr>
            <a:normAutofit fontScale="90000"/>
          </a:bodyPr>
          <a:lstStyle/>
          <a:p>
            <a:r>
              <a:rPr lang="en-US" sz="4400" dirty="0" smtClean="0">
                <a:solidFill>
                  <a:srgbClr val="FF0000"/>
                </a:solidFill>
              </a:rPr>
              <a:t>Coagulation</a:t>
            </a:r>
            <a:endParaRPr lang="en-US" dirty="0"/>
          </a:p>
        </p:txBody>
      </p:sp>
      <p:sp>
        <p:nvSpPr>
          <p:cNvPr id="4" name="object 4"/>
          <p:cNvSpPr/>
          <p:nvPr/>
        </p:nvSpPr>
        <p:spPr>
          <a:xfrm>
            <a:off x="-8395" y="1524"/>
            <a:ext cx="3932323"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75858" y="135191"/>
            <a:ext cx="3587308"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5076057" y="-37616"/>
            <a:ext cx="4067944"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5460568" y="89197"/>
            <a:ext cx="3720325"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7163743" y="4863180"/>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4219413" y="-17026"/>
            <a:ext cx="655192" cy="71065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2223</TotalTime>
  <Words>2113</Words>
  <Application>Microsoft Office PowerPoint</Application>
  <PresentationFormat>On-screen Show (4:3)</PresentationFormat>
  <Paragraphs>226</Paragraphs>
  <Slides>26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Britannic Bold</vt:lpstr>
      <vt:lpstr>Calibri</vt:lpstr>
      <vt:lpstr>Calibri Light</vt:lpstr>
      <vt:lpstr>Times New Roman</vt:lpstr>
      <vt:lpstr>Wingdings</vt:lpstr>
      <vt:lpstr>Wingdings 3</vt:lpstr>
      <vt:lpstr>Office Theme</vt:lpstr>
      <vt:lpstr>PowerPoint Presentation</vt:lpstr>
      <vt:lpstr>Objectives:</vt:lpstr>
      <vt:lpstr>Volume Homeostasis</vt:lpstr>
      <vt:lpstr>Factors contributing to fluid retention :</vt:lpstr>
      <vt:lpstr>Consecquences of fluid retention:</vt:lpstr>
      <vt:lpstr>Haematology</vt:lpstr>
      <vt:lpstr>PowerPoint Presentation</vt:lpstr>
      <vt:lpstr>PowerPoint Presentation</vt:lpstr>
      <vt:lpstr>Coagulation</vt:lpstr>
      <vt:lpstr>PowerPoint Presentation</vt:lpstr>
      <vt:lpstr>Cardivascular system:</vt:lpstr>
      <vt:lpstr>The gastrointestinal system</vt:lpstr>
      <vt:lpstr>The renal system </vt:lpstr>
      <vt:lpstr>RESPIRATORY TRACT </vt:lpstr>
      <vt:lpstr>Breasts and lactation  </vt:lpstr>
      <vt:lpstr>SKIN CHANGES</vt:lpstr>
      <vt:lpstr>REPRODUCTIVE ORGANS</vt:lpstr>
      <vt:lpstr>PowerPoint Presentation</vt:lpstr>
      <vt:lpstr>The hypothalamus &amp; pituitary gland</vt:lpstr>
      <vt:lpstr>The parathyroid glands and calcium metabolism </vt:lpstr>
      <vt:lpstr>The thyroid gland</vt:lpstr>
      <vt:lpstr>The adrenal gland </vt:lpstr>
      <vt:lpstr>Carbohydrates/insulin resistance</vt:lpstr>
      <vt:lpstr>PowerPoint Presentation</vt:lpstr>
      <vt:lpstr>Renal hormones</vt:lpstr>
      <vt:lpstr>Readings:</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Haematology</dc:title>
  <dc:creator>User</dc:creator>
  <cp:lastModifiedBy>msi</cp:lastModifiedBy>
  <cp:revision>74</cp:revision>
  <dcterms:created xsi:type="dcterms:W3CDTF">2011-09-16T09:23:28Z</dcterms:created>
  <dcterms:modified xsi:type="dcterms:W3CDTF">2022-04-08T18:19:10Z</dcterms:modified>
</cp:coreProperties>
</file>